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6"/>
  </p:handoutMasterIdLst>
  <p:sldIdLst>
    <p:sldId id="286" r:id="rId5"/>
    <p:sldId id="298" r:id="rId6"/>
    <p:sldId id="287" r:id="rId7"/>
    <p:sldId id="288" r:id="rId8"/>
    <p:sldId id="297" r:id="rId9"/>
    <p:sldId id="257" r:id="rId10"/>
    <p:sldId id="276" r:id="rId11"/>
    <p:sldId id="283" r:id="rId12"/>
    <p:sldId id="284" r:id="rId13"/>
    <p:sldId id="285" r:id="rId14"/>
    <p:sldId id="296" r:id="rId15"/>
    <p:sldId id="292" r:id="rId16"/>
    <p:sldId id="293" r:id="rId17"/>
    <p:sldId id="294" r:id="rId18"/>
    <p:sldId id="295" r:id="rId19"/>
    <p:sldId id="258" r:id="rId20"/>
    <p:sldId id="260" r:id="rId21"/>
    <p:sldId id="262" r:id="rId22"/>
    <p:sldId id="261" r:id="rId23"/>
    <p:sldId id="259" r:id="rId24"/>
    <p:sldId id="263" r:id="rId25"/>
    <p:sldId id="264" r:id="rId26"/>
    <p:sldId id="266" r:id="rId27"/>
    <p:sldId id="267" r:id="rId28"/>
    <p:sldId id="268" r:id="rId29"/>
    <p:sldId id="269" r:id="rId30"/>
    <p:sldId id="270" r:id="rId31"/>
    <p:sldId id="271" r:id="rId32"/>
    <p:sldId id="272" r:id="rId33"/>
    <p:sldId id="273" r:id="rId34"/>
    <p:sldId id="274" r:id="rId35"/>
  </p:sldIdLst>
  <p:sldSz cx="12192000" cy="6858000"/>
  <p:notesSz cx="6889750" cy="100155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F6DE57-91B8-4AE4-9E26-AAF6E1400F72}" v="23" dt="2026-01-20T08:56:45.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8" d="100"/>
          <a:sy n="128"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177F514-34AD-4A52-8E4C-A765ABDC4D49}"/>
              </a:ext>
            </a:extLst>
          </p:cNvPr>
          <p:cNvSpPr>
            <a:spLocks noGrp="1"/>
          </p:cNvSpPr>
          <p:nvPr>
            <p:ph type="hdr" sz="quarter"/>
          </p:nvPr>
        </p:nvSpPr>
        <p:spPr>
          <a:xfrm>
            <a:off x="0" y="0"/>
            <a:ext cx="2985558" cy="502516"/>
          </a:xfrm>
          <a:prstGeom prst="rect">
            <a:avLst/>
          </a:prstGeom>
        </p:spPr>
        <p:txBody>
          <a:bodyPr vert="horz" lIns="96597" tIns="48299" rIns="96597" bIns="48299" rtlCol="0"/>
          <a:lstStyle>
            <a:lvl1pPr algn="l">
              <a:defRPr sz="1300"/>
            </a:lvl1pPr>
          </a:lstStyle>
          <a:p>
            <a:endParaRPr lang="nl-BE"/>
          </a:p>
        </p:txBody>
      </p:sp>
      <p:sp>
        <p:nvSpPr>
          <p:cNvPr id="3" name="Tijdelijke aanduiding voor datum 2">
            <a:extLst>
              <a:ext uri="{FF2B5EF4-FFF2-40B4-BE49-F238E27FC236}">
                <a16:creationId xmlns:a16="http://schemas.microsoft.com/office/drawing/2014/main" id="{7FEC5230-5172-4EE4-B14F-5937F3433D80}"/>
              </a:ext>
            </a:extLst>
          </p:cNvPr>
          <p:cNvSpPr>
            <a:spLocks noGrp="1"/>
          </p:cNvSpPr>
          <p:nvPr>
            <p:ph type="dt" sz="quarter" idx="1"/>
          </p:nvPr>
        </p:nvSpPr>
        <p:spPr>
          <a:xfrm>
            <a:off x="3902597" y="0"/>
            <a:ext cx="2985558" cy="502516"/>
          </a:xfrm>
          <a:prstGeom prst="rect">
            <a:avLst/>
          </a:prstGeom>
        </p:spPr>
        <p:txBody>
          <a:bodyPr vert="horz" lIns="96597" tIns="48299" rIns="96597" bIns="48299" rtlCol="0"/>
          <a:lstStyle>
            <a:lvl1pPr algn="r">
              <a:defRPr sz="1300"/>
            </a:lvl1pPr>
          </a:lstStyle>
          <a:p>
            <a:fld id="{3CFF33B0-8AFF-44BC-B016-6239B82031FF}" type="datetimeFigureOut">
              <a:rPr lang="nl-BE" smtClean="0"/>
              <a:t>14/08/2026</a:t>
            </a:fld>
            <a:endParaRPr lang="nl-BE"/>
          </a:p>
        </p:txBody>
      </p:sp>
      <p:sp>
        <p:nvSpPr>
          <p:cNvPr id="4" name="Tijdelijke aanduiding voor voettekst 3">
            <a:extLst>
              <a:ext uri="{FF2B5EF4-FFF2-40B4-BE49-F238E27FC236}">
                <a16:creationId xmlns:a16="http://schemas.microsoft.com/office/drawing/2014/main" id="{92A37C93-1546-48E1-9A80-DBB09BFE9883}"/>
              </a:ext>
            </a:extLst>
          </p:cNvPr>
          <p:cNvSpPr>
            <a:spLocks noGrp="1"/>
          </p:cNvSpPr>
          <p:nvPr>
            <p:ph type="ftr" sz="quarter" idx="2"/>
          </p:nvPr>
        </p:nvSpPr>
        <p:spPr>
          <a:xfrm>
            <a:off x="0" y="9513023"/>
            <a:ext cx="2985558" cy="502515"/>
          </a:xfrm>
          <a:prstGeom prst="rect">
            <a:avLst/>
          </a:prstGeom>
        </p:spPr>
        <p:txBody>
          <a:bodyPr vert="horz" lIns="96597" tIns="48299" rIns="96597" bIns="48299" rtlCol="0" anchor="b"/>
          <a:lstStyle>
            <a:lvl1pPr algn="l">
              <a:defRPr sz="1300"/>
            </a:lvl1pPr>
          </a:lstStyle>
          <a:p>
            <a:endParaRPr lang="nl-BE"/>
          </a:p>
        </p:txBody>
      </p:sp>
      <p:sp>
        <p:nvSpPr>
          <p:cNvPr id="5" name="Tijdelijke aanduiding voor dianummer 4">
            <a:extLst>
              <a:ext uri="{FF2B5EF4-FFF2-40B4-BE49-F238E27FC236}">
                <a16:creationId xmlns:a16="http://schemas.microsoft.com/office/drawing/2014/main" id="{E35E2FA0-AFC8-4AC5-B254-53E6CA862B05}"/>
              </a:ext>
            </a:extLst>
          </p:cNvPr>
          <p:cNvSpPr>
            <a:spLocks noGrp="1"/>
          </p:cNvSpPr>
          <p:nvPr>
            <p:ph type="sldNum" sz="quarter" idx="3"/>
          </p:nvPr>
        </p:nvSpPr>
        <p:spPr>
          <a:xfrm>
            <a:off x="3902597" y="9513023"/>
            <a:ext cx="2985558" cy="502515"/>
          </a:xfrm>
          <a:prstGeom prst="rect">
            <a:avLst/>
          </a:prstGeom>
        </p:spPr>
        <p:txBody>
          <a:bodyPr vert="horz" lIns="96597" tIns="48299" rIns="96597" bIns="48299" rtlCol="0" anchor="b"/>
          <a:lstStyle>
            <a:lvl1pPr algn="r">
              <a:defRPr sz="1300"/>
            </a:lvl1pPr>
          </a:lstStyle>
          <a:p>
            <a:fld id="{AA43AB82-4583-4254-8591-14D982103F38}" type="slidenum">
              <a:rPr lang="nl-BE" smtClean="0"/>
              <a:t>‹nr.›</a:t>
            </a:fld>
            <a:endParaRPr lang="nl-BE"/>
          </a:p>
        </p:txBody>
      </p:sp>
    </p:spTree>
    <p:extLst>
      <p:ext uri="{BB962C8B-B14F-4D97-AF65-F5344CB8AC3E}">
        <p14:creationId xmlns:p14="http://schemas.microsoft.com/office/powerpoint/2010/main" val="32360801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259101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2618220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256232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8B92FFC6-6127-4C8D-B4F0-47E397A706D9}" type="datetimeFigureOut">
              <a:rPr lang="nl-BE" smtClean="0"/>
              <a:t>14/08/2026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804826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8B92FFC6-6127-4C8D-B4F0-47E397A706D9}" type="datetimeFigureOut">
              <a:rPr lang="nl-BE" smtClean="0"/>
              <a:t>14/08/2026</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3649357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8B92FFC6-6127-4C8D-B4F0-47E397A706D9}" type="datetimeFigureOut">
              <a:rPr lang="nl-BE" smtClean="0"/>
              <a:t>14/08/2026</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3879297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B92FFC6-6127-4C8D-B4F0-47E397A706D9}" type="datetimeFigureOut">
              <a:rPr lang="nl-BE" smtClean="0"/>
              <a:t>14/08/2026</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1651896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B92FFC6-6127-4C8D-B4F0-47E397A706D9}" type="datetimeFigureOut">
              <a:rPr lang="nl-BE" smtClean="0"/>
              <a:t>14/08/2026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3323149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B92FFC6-6127-4C8D-B4F0-47E397A706D9}" type="datetimeFigureOut">
              <a:rPr lang="nl-BE" smtClean="0"/>
              <a:t>14/08/2026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1182311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413222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A1DD4E66-212A-4F00-9F9C-9A78B9BB046B}" type="slidenum">
              <a:rPr lang="nl-BE" smtClean="0"/>
              <a:t>‹nr.›</a:t>
            </a:fld>
            <a:endParaRPr lang="nl-BE"/>
          </a:p>
        </p:txBody>
      </p:sp>
    </p:spTree>
    <p:extLst>
      <p:ext uri="{BB962C8B-B14F-4D97-AF65-F5344CB8AC3E}">
        <p14:creationId xmlns:p14="http://schemas.microsoft.com/office/powerpoint/2010/main" val="53559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2FFC6-6127-4C8D-B4F0-47E397A706D9}" type="datetimeFigureOut">
              <a:rPr lang="nl-BE" smtClean="0"/>
              <a:t>14/08/2026</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D4E66-212A-4F00-9F9C-9A78B9BB046B}" type="slidenum">
              <a:rPr lang="nl-BE" smtClean="0"/>
              <a:t>‹nr.›</a:t>
            </a:fld>
            <a:endParaRPr lang="nl-BE"/>
          </a:p>
        </p:txBody>
      </p:sp>
    </p:spTree>
    <p:extLst>
      <p:ext uri="{BB962C8B-B14F-4D97-AF65-F5344CB8AC3E}">
        <p14:creationId xmlns:p14="http://schemas.microsoft.com/office/powerpoint/2010/main" val="419553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3" Type="http://schemas.openxmlformats.org/officeDocument/2006/relationships/hyperlink" Target="mailto:bg@bin-plp.be" TargetMode="External"/><Relationship Id="rId2" Type="http://schemas.openxmlformats.org/officeDocument/2006/relationships/hyperlink" Target="mailto:info@kce.bin.plp.be"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www.besafe.be/" TargetMode="External"/><Relationship Id="rId4" Type="http://schemas.openxmlformats.org/officeDocument/2006/relationships/hyperlink" Target="http://www.kce-bin-plp.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093E-7456-A46C-7D7F-56473915F9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21C500-A5D0-2A04-B735-9CFECAA05E90}"/>
              </a:ext>
            </a:extLst>
          </p:cNvPr>
          <p:cNvSpPr>
            <a:spLocks noGrp="1"/>
          </p:cNvSpPr>
          <p:nvPr>
            <p:ph type="title"/>
          </p:nvPr>
        </p:nvSpPr>
        <p:spPr/>
        <p:txBody>
          <a:bodyPr>
            <a:noAutofit/>
          </a:bodyPr>
          <a:lstStyle/>
          <a:p>
            <a:pPr algn="ctr"/>
            <a:r>
              <a:rPr lang="nl-BE" sz="5400" b="1" u="sng" dirty="0">
                <a:solidFill>
                  <a:srgbClr val="FF0000"/>
                </a:solidFill>
              </a:rPr>
              <a:t>B</a:t>
            </a:r>
            <a:r>
              <a:rPr lang="nl-BE" sz="5400" b="1" dirty="0"/>
              <a:t>UURT</a:t>
            </a:r>
            <a:r>
              <a:rPr lang="nl-BE" sz="5400" b="1" u="sng" dirty="0">
                <a:solidFill>
                  <a:srgbClr val="FF3300"/>
                </a:solidFill>
              </a:rPr>
              <a:t>I</a:t>
            </a:r>
            <a:r>
              <a:rPr lang="nl-BE" sz="5400" b="1" dirty="0"/>
              <a:t>NFORMATIE</a:t>
            </a:r>
            <a:r>
              <a:rPr lang="nl-BE" sz="5400" b="1" u="sng" dirty="0">
                <a:solidFill>
                  <a:srgbClr val="FF3300"/>
                </a:solidFill>
              </a:rPr>
              <a:t>N</a:t>
            </a:r>
            <a:r>
              <a:rPr lang="nl-BE" sz="5400" b="1" dirty="0"/>
              <a:t>ETWERKEN</a:t>
            </a:r>
            <a:br>
              <a:rPr lang="nl-BE" sz="5400" b="1" dirty="0"/>
            </a:br>
            <a:r>
              <a:rPr lang="nl-BE" sz="5400" b="1" dirty="0"/>
              <a:t>(</a:t>
            </a:r>
            <a:r>
              <a:rPr lang="nl-BE" sz="5400" b="1" dirty="0">
                <a:solidFill>
                  <a:srgbClr val="FF3300"/>
                </a:solidFill>
              </a:rPr>
              <a:t>BIN</a:t>
            </a:r>
            <a:r>
              <a:rPr lang="nl-BE" sz="5400" b="1" dirty="0"/>
              <a:t>)</a:t>
            </a:r>
            <a:endParaRPr lang="nl-BE" sz="5400" b="1" dirty="0">
              <a:solidFill>
                <a:srgbClr val="FF0000"/>
              </a:solidFill>
            </a:endParaRPr>
          </a:p>
        </p:txBody>
      </p:sp>
      <p:sp>
        <p:nvSpPr>
          <p:cNvPr id="5" name="Tijdelijke aanduiding voor inhoud 4">
            <a:extLst>
              <a:ext uri="{FF2B5EF4-FFF2-40B4-BE49-F238E27FC236}">
                <a16:creationId xmlns:a16="http://schemas.microsoft.com/office/drawing/2014/main" id="{E8FBCA3E-7543-0D76-4952-95F211829A46}"/>
              </a:ext>
            </a:extLst>
          </p:cNvPr>
          <p:cNvSpPr>
            <a:spLocks noGrp="1"/>
          </p:cNvSpPr>
          <p:nvPr>
            <p:ph idx="1"/>
          </p:nvPr>
        </p:nvSpPr>
        <p:spPr/>
        <p:txBody>
          <a:bodyPr>
            <a:normAutofit fontScale="77500" lnSpcReduction="20000"/>
          </a:bodyPr>
          <a:lstStyle/>
          <a:p>
            <a:pPr marL="0" indent="0" algn="ctr">
              <a:buNone/>
            </a:pPr>
            <a:endParaRPr lang="nl-BE" sz="6700" dirty="0">
              <a:solidFill>
                <a:srgbClr val="FF0000"/>
              </a:solidFill>
            </a:endParaRP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CA90A1A5-7B77-1560-5637-EBF5E4F12040}"/>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3872546959"/>
      </p:ext>
    </p:extLst>
  </p:cSld>
  <p:clrMapOvr>
    <a:masterClrMapping/>
  </p:clrMapOvr>
  <mc:AlternateContent xmlns:mc="http://schemas.openxmlformats.org/markup-compatibility/2006" xmlns:p14="http://schemas.microsoft.com/office/powerpoint/2010/main">
    <mc:Choice Requires="p14">
      <p:transition spd="slow" p14:dur="2000" advTm="5465"/>
    </mc:Choice>
    <mc:Fallback xmlns="">
      <p:transition spd="slow" advTm="54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27D01-8485-2E04-6EBB-2347F68235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187F1F-4547-9C0B-75E5-E6D3FC9298CF}"/>
              </a:ext>
            </a:extLst>
          </p:cNvPr>
          <p:cNvSpPr>
            <a:spLocks noGrp="1"/>
          </p:cNvSpPr>
          <p:nvPr>
            <p:ph type="title"/>
          </p:nvPr>
        </p:nvSpPr>
        <p:spPr/>
        <p:txBody>
          <a:bodyPr/>
          <a:lstStyle/>
          <a:p>
            <a:pPr algn="ctr"/>
            <a:r>
              <a:rPr lang="nl-BE" b="1" dirty="0">
                <a:solidFill>
                  <a:srgbClr val="FF3300"/>
                </a:solidFill>
              </a:rPr>
              <a:t>WAT IS EEN BIN?</a:t>
            </a:r>
          </a:p>
        </p:txBody>
      </p:sp>
      <p:sp>
        <p:nvSpPr>
          <p:cNvPr id="5" name="Tijdelijke aanduiding voor inhoud 4">
            <a:extLst>
              <a:ext uri="{FF2B5EF4-FFF2-40B4-BE49-F238E27FC236}">
                <a16:creationId xmlns:a16="http://schemas.microsoft.com/office/drawing/2014/main" id="{AC6B0FEC-C916-8E2F-1120-3FCDE0DF4D71}"/>
              </a:ext>
            </a:extLst>
          </p:cNvPr>
          <p:cNvSpPr>
            <a:spLocks noGrp="1"/>
          </p:cNvSpPr>
          <p:nvPr>
            <p:ph idx="1"/>
          </p:nvPr>
        </p:nvSpPr>
        <p:spPr/>
        <p:txBody>
          <a:bodyPr>
            <a:normAutofit fontScale="47500" lnSpcReduction="20000"/>
          </a:bodyPr>
          <a:lstStyle/>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lgn="ctr">
              <a:buNone/>
            </a:pPr>
            <a:r>
              <a:rPr lang="nl-BE" sz="6700" dirty="0">
                <a:solidFill>
                  <a:srgbClr val="FF0000"/>
                </a:solidFill>
              </a:rPr>
              <a:t>?????</a:t>
            </a: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32B4583C-A929-5175-F84C-02E450FB8789}"/>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402104427"/>
      </p:ext>
    </p:extLst>
  </p:cSld>
  <p:clrMapOvr>
    <a:masterClrMapping/>
  </p:clrMapOvr>
  <mc:AlternateContent xmlns:mc="http://schemas.openxmlformats.org/markup-compatibility/2006" xmlns:p14="http://schemas.microsoft.com/office/powerpoint/2010/main">
    <mc:Choice Requires="p14">
      <p:transition spd="slow" p14:dur="2000" advTm="5465"/>
    </mc:Choice>
    <mc:Fallback xmlns="">
      <p:transition spd="slow" advTm="54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9C73-93F4-3DA4-D0AB-790136CEC3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834EF6-728E-054D-8E99-0863648640E3}"/>
              </a:ext>
            </a:extLst>
          </p:cNvPr>
          <p:cNvSpPr>
            <a:spLocks noGrp="1"/>
          </p:cNvSpPr>
          <p:nvPr>
            <p:ph type="title"/>
          </p:nvPr>
        </p:nvSpPr>
        <p:spPr/>
        <p:txBody>
          <a:bodyPr/>
          <a:lstStyle/>
          <a:p>
            <a:pPr algn="ctr"/>
            <a:r>
              <a:rPr lang="nl-BE" b="1" dirty="0">
                <a:solidFill>
                  <a:srgbClr val="FF3300"/>
                </a:solidFill>
              </a:rPr>
              <a:t>GESCHIEDENIS</a:t>
            </a:r>
          </a:p>
        </p:txBody>
      </p:sp>
      <p:sp>
        <p:nvSpPr>
          <p:cNvPr id="5" name="Tijdelijke aanduiding voor inhoud 4">
            <a:extLst>
              <a:ext uri="{FF2B5EF4-FFF2-40B4-BE49-F238E27FC236}">
                <a16:creationId xmlns:a16="http://schemas.microsoft.com/office/drawing/2014/main" id="{0F316F46-1DBA-0435-D145-E335791ACC1A}"/>
              </a:ext>
            </a:extLst>
          </p:cNvPr>
          <p:cNvSpPr>
            <a:spLocks noGrp="1"/>
          </p:cNvSpPr>
          <p:nvPr>
            <p:ph idx="1"/>
          </p:nvPr>
        </p:nvSpPr>
        <p:spPr/>
        <p:txBody>
          <a:bodyPr>
            <a:normAutofit fontScale="25000" lnSpcReduction="20000"/>
          </a:bodyPr>
          <a:lstStyle/>
          <a:p>
            <a:pPr marL="0" indent="0">
              <a:buNone/>
            </a:pPr>
            <a:endParaRPr lang="nl-BE" dirty="0"/>
          </a:p>
          <a:p>
            <a:endParaRPr lang="fr-FR" sz="12800" dirty="0">
              <a:latin typeface="Times New Roman" panose="02020603050405020304" pitchFamily="18" charset="0"/>
              <a:cs typeface="Times New Roman" panose="02020603050405020304" pitchFamily="18" charset="0"/>
            </a:endParaRPr>
          </a:p>
          <a:p>
            <a:r>
              <a:rPr lang="fr-FR" sz="12800" dirty="0" err="1">
                <a:latin typeface="Times New Roman" panose="02020603050405020304" pitchFamily="18" charset="0"/>
                <a:cs typeface="Times New Roman" panose="02020603050405020304" pitchFamily="18" charset="0"/>
              </a:rPr>
              <a:t>Gewelddadige</a:t>
            </a:r>
            <a:r>
              <a:rPr lang="fr-FR" sz="12800" dirty="0">
                <a:latin typeface="Times New Roman" panose="02020603050405020304" pitchFamily="18" charset="0"/>
                <a:cs typeface="Times New Roman" panose="02020603050405020304" pitchFamily="18" charset="0"/>
              </a:rPr>
              <a:t> </a:t>
            </a:r>
            <a:r>
              <a:rPr lang="fr-FR" sz="12800" dirty="0" err="1">
                <a:latin typeface="Times New Roman" panose="02020603050405020304" pitchFamily="18" charset="0"/>
                <a:cs typeface="Times New Roman" panose="02020603050405020304" pitchFamily="18" charset="0"/>
              </a:rPr>
              <a:t>inbrakenplaag</a:t>
            </a:r>
            <a:r>
              <a:rPr lang="fr-FR" sz="12800" dirty="0">
                <a:latin typeface="Times New Roman" panose="02020603050405020304" pitchFamily="18" charset="0"/>
                <a:cs typeface="Times New Roman" panose="02020603050405020304" pitchFamily="18" charset="0"/>
              </a:rPr>
              <a:t> in </a:t>
            </a:r>
            <a:r>
              <a:rPr lang="fr-FR" sz="12800" dirty="0" err="1">
                <a:latin typeface="Times New Roman" panose="02020603050405020304" pitchFamily="18" charset="0"/>
                <a:cs typeface="Times New Roman" panose="02020603050405020304" pitchFamily="18" charset="0"/>
              </a:rPr>
              <a:t>Westhoek</a:t>
            </a:r>
            <a:r>
              <a:rPr lang="fr-FR" sz="12800" dirty="0">
                <a:latin typeface="Times New Roman" panose="02020603050405020304" pitchFamily="18" charset="0"/>
                <a:cs typeface="Times New Roman" panose="02020603050405020304" pitchFamily="18" charset="0"/>
              </a:rPr>
              <a:t> </a:t>
            </a:r>
            <a:r>
              <a:rPr lang="fr-FR" sz="12800" dirty="0" err="1">
                <a:latin typeface="Times New Roman" panose="02020603050405020304" pitchFamily="18" charset="0"/>
                <a:cs typeface="Times New Roman" panose="02020603050405020304" pitchFamily="18" charset="0"/>
              </a:rPr>
              <a:t>eind</a:t>
            </a:r>
            <a:r>
              <a:rPr lang="fr-FR" sz="12800" dirty="0">
                <a:latin typeface="Times New Roman" panose="02020603050405020304" pitchFamily="18" charset="0"/>
                <a:cs typeface="Times New Roman" panose="02020603050405020304" pitchFamily="18" charset="0"/>
              </a:rPr>
              <a:t> </a:t>
            </a:r>
            <a:r>
              <a:rPr lang="fr-FR" sz="12800" dirty="0" err="1">
                <a:latin typeface="Times New Roman" panose="02020603050405020304" pitchFamily="18" charset="0"/>
                <a:cs typeface="Times New Roman" panose="02020603050405020304" pitchFamily="18" charset="0"/>
              </a:rPr>
              <a:t>jaren</a:t>
            </a:r>
            <a:r>
              <a:rPr lang="fr-FR" sz="12800" dirty="0">
                <a:latin typeface="Times New Roman" panose="02020603050405020304" pitchFamily="18" charset="0"/>
                <a:cs typeface="Times New Roman" panose="02020603050405020304" pitchFamily="18" charset="0"/>
              </a:rPr>
              <a:t> ‘80 – </a:t>
            </a:r>
            <a:r>
              <a:rPr lang="fr-FR" sz="12800" dirty="0" err="1">
                <a:latin typeface="Times New Roman" panose="02020603050405020304" pitchFamily="18" charset="0"/>
                <a:cs typeface="Times New Roman" panose="02020603050405020304" pitchFamily="18" charset="0"/>
              </a:rPr>
              <a:t>begin</a:t>
            </a:r>
            <a:r>
              <a:rPr lang="fr-FR" sz="12800" dirty="0">
                <a:latin typeface="Times New Roman" panose="02020603050405020304" pitchFamily="18" charset="0"/>
                <a:cs typeface="Times New Roman" panose="02020603050405020304" pitchFamily="18" charset="0"/>
              </a:rPr>
              <a:t> </a:t>
            </a:r>
            <a:r>
              <a:rPr lang="fr-FR" sz="12800" dirty="0" err="1">
                <a:latin typeface="Times New Roman" panose="02020603050405020304" pitchFamily="18" charset="0"/>
                <a:cs typeface="Times New Roman" panose="02020603050405020304" pitchFamily="18" charset="0"/>
              </a:rPr>
              <a:t>jaren</a:t>
            </a:r>
            <a:r>
              <a:rPr lang="fr-FR" sz="12800" dirty="0">
                <a:latin typeface="Times New Roman" panose="02020603050405020304" pitchFamily="18" charset="0"/>
                <a:cs typeface="Times New Roman" panose="02020603050405020304" pitchFamily="18" charset="0"/>
              </a:rPr>
              <a:t> ‘90 </a:t>
            </a:r>
            <a:r>
              <a:rPr lang="fr-FR" sz="12800" dirty="0" err="1">
                <a:latin typeface="Times New Roman" panose="02020603050405020304" pitchFamily="18" charset="0"/>
                <a:cs typeface="Times New Roman" panose="02020603050405020304" pitchFamily="18" charset="0"/>
              </a:rPr>
              <a:t>door</a:t>
            </a:r>
            <a:r>
              <a:rPr lang="fr-FR" sz="12800" dirty="0">
                <a:latin typeface="Times New Roman" panose="02020603050405020304" pitchFamily="18" charset="0"/>
                <a:cs typeface="Times New Roman" panose="02020603050405020304" pitchFamily="18" charset="0"/>
              </a:rPr>
              <a:t> de Kappa-</a:t>
            </a:r>
            <a:r>
              <a:rPr lang="fr-FR" sz="12800" dirty="0" err="1">
                <a:latin typeface="Times New Roman" panose="02020603050405020304" pitchFamily="18" charset="0"/>
                <a:cs typeface="Times New Roman" panose="02020603050405020304" pitchFamily="18" charset="0"/>
              </a:rPr>
              <a:t>bende</a:t>
            </a:r>
            <a:r>
              <a:rPr lang="fr-FR" sz="12800" dirty="0">
                <a:latin typeface="Times New Roman" panose="02020603050405020304" pitchFamily="18" charset="0"/>
                <a:cs typeface="Times New Roman" panose="02020603050405020304" pitchFamily="18" charset="0"/>
              </a:rPr>
              <a:t> </a:t>
            </a:r>
            <a:r>
              <a:rPr lang="fr-FR" sz="12800" dirty="0" err="1">
                <a:latin typeface="Times New Roman" panose="02020603050405020304" pitchFamily="18" charset="0"/>
                <a:cs typeface="Times New Roman" panose="02020603050405020304" pitchFamily="18" charset="0"/>
              </a:rPr>
              <a:t>uit</a:t>
            </a:r>
            <a:r>
              <a:rPr lang="fr-FR" sz="12800" dirty="0">
                <a:latin typeface="Times New Roman" panose="02020603050405020304" pitchFamily="18" charset="0"/>
                <a:cs typeface="Times New Roman" panose="02020603050405020304" pitchFamily="18" charset="0"/>
              </a:rPr>
              <a:t> Noord-</a:t>
            </a:r>
            <a:r>
              <a:rPr lang="fr-FR" sz="12800" dirty="0" err="1">
                <a:latin typeface="Times New Roman" panose="02020603050405020304" pitchFamily="18" charset="0"/>
                <a:cs typeface="Times New Roman" panose="02020603050405020304" pitchFamily="18" charset="0"/>
              </a:rPr>
              <a:t>Frankrijk</a:t>
            </a:r>
            <a:endParaRPr lang="fr-FR" sz="12800" dirty="0">
              <a:latin typeface="Times New Roman" panose="02020603050405020304" pitchFamily="18" charset="0"/>
              <a:cs typeface="Times New Roman" panose="02020603050405020304" pitchFamily="18" charset="0"/>
            </a:endParaRPr>
          </a:p>
          <a:p>
            <a:r>
              <a:rPr lang="fr-BE" sz="12800" dirty="0">
                <a:latin typeface="Times New Roman" panose="02020603050405020304" pitchFamily="18" charset="0"/>
                <a:cs typeface="Times New Roman" panose="02020603050405020304" pitchFamily="18" charset="0"/>
              </a:rPr>
              <a:t>Burgers </a:t>
            </a:r>
            <a:r>
              <a:rPr lang="fr-BE" sz="12800" dirty="0" err="1">
                <a:latin typeface="Times New Roman" panose="02020603050405020304" pitchFamily="18" charset="0"/>
                <a:cs typeface="Times New Roman" panose="02020603050405020304" pitchFamily="18" charset="0"/>
              </a:rPr>
              <a:t>gingen</a:t>
            </a:r>
            <a:r>
              <a:rPr lang="fr-BE" sz="12800" dirty="0">
                <a:latin typeface="Times New Roman" panose="02020603050405020304" pitchFamily="18" charset="0"/>
                <a:cs typeface="Times New Roman" panose="02020603050405020304" pitchFamily="18" charset="0"/>
              </a:rPr>
              <a:t> op </a:t>
            </a:r>
            <a:r>
              <a:rPr lang="fr-BE" sz="12800" dirty="0" err="1">
                <a:latin typeface="Times New Roman" panose="02020603050405020304" pitchFamily="18" charset="0"/>
                <a:cs typeface="Times New Roman" panose="02020603050405020304" pitchFamily="18" charset="0"/>
              </a:rPr>
              <a:t>zoek</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naar</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mogelijkheden</a:t>
            </a:r>
            <a:r>
              <a:rPr lang="fr-BE" sz="12800" dirty="0">
                <a:latin typeface="Times New Roman" panose="02020603050405020304" pitchFamily="18" charset="0"/>
                <a:cs typeface="Times New Roman" panose="02020603050405020304" pitchFamily="18" charset="0"/>
              </a:rPr>
              <a:t> om hier </a:t>
            </a:r>
            <a:r>
              <a:rPr lang="fr-BE" sz="12800" dirty="0" err="1">
                <a:latin typeface="Times New Roman" panose="02020603050405020304" pitchFamily="18" charset="0"/>
                <a:cs typeface="Times New Roman" panose="02020603050405020304" pitchFamily="18" charset="0"/>
              </a:rPr>
              <a:t>zelf</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iets</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aan</a:t>
            </a:r>
            <a:r>
              <a:rPr lang="fr-BE" sz="12800" dirty="0">
                <a:latin typeface="Times New Roman" panose="02020603050405020304" pitchFamily="18" charset="0"/>
                <a:cs typeface="Times New Roman" panose="02020603050405020304" pitchFamily="18" charset="0"/>
              </a:rPr>
              <a:t> te </a:t>
            </a:r>
            <a:r>
              <a:rPr lang="fr-BE" sz="12800" dirty="0" err="1">
                <a:latin typeface="Times New Roman" panose="02020603050405020304" pitchFamily="18" charset="0"/>
                <a:cs typeface="Times New Roman" panose="02020603050405020304" pitchFamily="18" charset="0"/>
              </a:rPr>
              <a:t>doen</a:t>
            </a:r>
            <a:endParaRPr lang="fr-BE" sz="12800" dirty="0">
              <a:latin typeface="Times New Roman" panose="02020603050405020304" pitchFamily="18" charset="0"/>
              <a:cs typeface="Times New Roman" panose="02020603050405020304" pitchFamily="18" charset="0"/>
            </a:endParaRPr>
          </a:p>
          <a:p>
            <a:r>
              <a:rPr lang="fr-BE" sz="12800" dirty="0">
                <a:latin typeface="Times New Roman" panose="02020603050405020304" pitchFamily="18" charset="0"/>
                <a:cs typeface="Times New Roman" panose="02020603050405020304" pitchFamily="18" charset="0"/>
              </a:rPr>
              <a:t>Er </a:t>
            </a:r>
            <a:r>
              <a:rPr lang="fr-BE" sz="12800" dirty="0" err="1">
                <a:latin typeface="Times New Roman" panose="02020603050405020304" pitchFamily="18" charset="0"/>
                <a:cs typeface="Times New Roman" panose="02020603050405020304" pitchFamily="18" charset="0"/>
              </a:rPr>
              <a:t>werd</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gedacht</a:t>
            </a:r>
            <a:r>
              <a:rPr lang="fr-BE" sz="12800" dirty="0">
                <a:latin typeface="Times New Roman" panose="02020603050405020304" pitchFamily="18" charset="0"/>
                <a:cs typeface="Times New Roman" panose="02020603050405020304" pitchFamily="18" charset="0"/>
              </a:rPr>
              <a:t> </a:t>
            </a:r>
            <a:r>
              <a:rPr lang="fr-BE" sz="12800" dirty="0" err="1">
                <a:latin typeface="Times New Roman" panose="02020603050405020304" pitchFamily="18" charset="0"/>
                <a:cs typeface="Times New Roman" panose="02020603050405020304" pitchFamily="18" charset="0"/>
              </a:rPr>
              <a:t>aan</a:t>
            </a:r>
            <a:r>
              <a:rPr lang="fr-BE" sz="12800" dirty="0">
                <a:latin typeface="Times New Roman" panose="02020603050405020304" pitchFamily="18" charset="0"/>
                <a:cs typeface="Times New Roman" panose="02020603050405020304" pitchFamily="18" charset="0"/>
              </a:rPr>
              <a:t> het </a:t>
            </a:r>
            <a:r>
              <a:rPr lang="fr-BE" sz="12800" dirty="0" err="1">
                <a:latin typeface="Times New Roman" panose="02020603050405020304" pitchFamily="18" charset="0"/>
                <a:cs typeface="Times New Roman" panose="02020603050405020304" pitchFamily="18" charset="0"/>
              </a:rPr>
              <a:t>organiseren</a:t>
            </a:r>
            <a:r>
              <a:rPr lang="fr-BE" sz="12800" dirty="0">
                <a:latin typeface="Times New Roman" panose="02020603050405020304" pitchFamily="18" charset="0"/>
                <a:cs typeface="Times New Roman" panose="02020603050405020304" pitchFamily="18" charset="0"/>
              </a:rPr>
              <a:t> van </a:t>
            </a:r>
            <a:r>
              <a:rPr lang="fr-BE" sz="12800" dirty="0" err="1">
                <a:latin typeface="Times New Roman" panose="02020603050405020304" pitchFamily="18" charset="0"/>
                <a:cs typeface="Times New Roman" panose="02020603050405020304" pitchFamily="18" charset="0"/>
              </a:rPr>
              <a:t>burgerpatrouilles</a:t>
            </a:r>
            <a:endParaRPr lang="fr-BE" sz="12800" dirty="0">
              <a:latin typeface="Times New Roman" panose="02020603050405020304" pitchFamily="18" charset="0"/>
              <a:cs typeface="Times New Roman" panose="02020603050405020304" pitchFamily="18" charset="0"/>
            </a:endParaRPr>
          </a:p>
          <a:p>
            <a:pPr marL="0" indent="0">
              <a:buNone/>
            </a:pPr>
            <a:endParaRPr lang="fr-BE" sz="11200" dirty="0">
              <a:latin typeface="Times New Roman" panose="02020603050405020304" pitchFamily="18" charset="0"/>
              <a:cs typeface="Times New Roman" panose="02020603050405020304" pitchFamily="18" charset="0"/>
            </a:endParaRP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A04B5BF2-9934-91AE-DB44-CA00BCF3853D}"/>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4188112403"/>
      </p:ext>
    </p:extLst>
  </p:cSld>
  <p:clrMapOvr>
    <a:masterClrMapping/>
  </p:clrMapOvr>
  <mc:AlternateContent xmlns:mc="http://schemas.openxmlformats.org/markup-compatibility/2006" xmlns:p14="http://schemas.microsoft.com/office/powerpoint/2010/main">
    <mc:Choice Requires="p14">
      <p:transition spd="slow" p14:dur="2000" advTm="5465"/>
    </mc:Choice>
    <mc:Fallback xmlns="">
      <p:transition spd="slow" advTm="54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5271C-D523-E132-8F7B-F0111E0E7C0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0B26EB-34B5-506C-7172-A2329E6194D3}"/>
              </a:ext>
            </a:extLst>
          </p:cNvPr>
          <p:cNvSpPr>
            <a:spLocks noGrp="1"/>
          </p:cNvSpPr>
          <p:nvPr>
            <p:ph type="title"/>
          </p:nvPr>
        </p:nvSpPr>
        <p:spPr/>
        <p:txBody>
          <a:bodyPr/>
          <a:lstStyle/>
          <a:p>
            <a:pPr algn="ctr"/>
            <a:r>
              <a:rPr lang="nl-BE" b="1" dirty="0">
                <a:solidFill>
                  <a:srgbClr val="FF3300"/>
                </a:solidFill>
              </a:rPr>
              <a:t>GESCHIEDENIS</a:t>
            </a:r>
          </a:p>
        </p:txBody>
      </p:sp>
      <p:sp>
        <p:nvSpPr>
          <p:cNvPr id="5" name="Tijdelijke aanduiding voor inhoud 4">
            <a:extLst>
              <a:ext uri="{FF2B5EF4-FFF2-40B4-BE49-F238E27FC236}">
                <a16:creationId xmlns:a16="http://schemas.microsoft.com/office/drawing/2014/main" id="{B50E4892-411F-6153-4BDB-1E346C89D6E4}"/>
              </a:ext>
            </a:extLst>
          </p:cNvPr>
          <p:cNvSpPr>
            <a:spLocks noGrp="1"/>
          </p:cNvSpPr>
          <p:nvPr>
            <p:ph idx="1"/>
          </p:nvPr>
        </p:nvSpPr>
        <p:spPr/>
        <p:txBody>
          <a:bodyPr>
            <a:normAutofit fontScale="25000" lnSpcReduction="20000"/>
          </a:bodyPr>
          <a:lstStyle/>
          <a:p>
            <a:pPr marL="0" indent="0">
              <a:buNone/>
            </a:pPr>
            <a:endParaRPr lang="nl-BE" dirty="0"/>
          </a:p>
          <a:p>
            <a:r>
              <a:rPr lang="nl-BE" sz="11200" dirty="0"/>
              <a:t>In samenwerking met het toenmalig rijkswachtdistrict ging men op zoek naar alternatief</a:t>
            </a:r>
          </a:p>
          <a:p>
            <a:r>
              <a:rPr lang="nl-BE" sz="11200" dirty="0"/>
              <a:t>De buur aan de overzijde van het Kanaal had de “</a:t>
            </a:r>
            <a:r>
              <a:rPr lang="nl-BE" sz="11200" dirty="0" err="1"/>
              <a:t>Neighborhoodswatch</a:t>
            </a:r>
            <a:r>
              <a:rPr lang="nl-BE" sz="11200" dirty="0"/>
              <a:t>”</a:t>
            </a:r>
          </a:p>
          <a:p>
            <a:r>
              <a:rPr lang="nl-BE" sz="11200" dirty="0"/>
              <a:t>Burgerinitiatief gebaseerd op:</a:t>
            </a:r>
          </a:p>
          <a:p>
            <a:pPr lvl="1">
              <a:buFont typeface="Wingdings" panose="05000000000000000000" pitchFamily="2" charset="2"/>
              <a:buChar char="Ø"/>
            </a:pPr>
            <a:r>
              <a:rPr lang="nl-BE" sz="9200" dirty="0" err="1"/>
              <a:t>Informatieuitwisseling</a:t>
            </a:r>
            <a:r>
              <a:rPr lang="nl-BE" sz="9200" dirty="0"/>
              <a:t> tussen burger en politie</a:t>
            </a:r>
          </a:p>
          <a:p>
            <a:pPr lvl="1">
              <a:buFont typeface="Wingdings" panose="05000000000000000000" pitchFamily="2" charset="2"/>
              <a:buChar char="Ø"/>
            </a:pPr>
            <a:r>
              <a:rPr lang="nl-BE" sz="9200" dirty="0"/>
              <a:t>Samenwerking met overheid (politie en lokaal)</a:t>
            </a:r>
          </a:p>
          <a:p>
            <a:r>
              <a:rPr lang="nl-BE" sz="11200" dirty="0"/>
              <a:t>Oprichting eerste BIN in 1994</a:t>
            </a:r>
          </a:p>
          <a:p>
            <a:pPr marL="0" indent="0">
              <a:buNone/>
            </a:pPr>
            <a:endParaRPr lang="nl-BE" sz="11200" dirty="0"/>
          </a:p>
          <a:p>
            <a:pPr marL="0" indent="0">
              <a:buNone/>
            </a:pPr>
            <a:r>
              <a:rPr lang="nl-BE" dirty="0"/>
              <a:t>	</a:t>
            </a: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12E195AC-1881-C34A-C652-D5BB2FE9856F}"/>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700297337"/>
      </p:ext>
    </p:extLst>
  </p:cSld>
  <p:clrMapOvr>
    <a:masterClrMapping/>
  </p:clrMapOvr>
  <mc:AlternateContent xmlns:mc="http://schemas.openxmlformats.org/markup-compatibility/2006" xmlns:p14="http://schemas.microsoft.com/office/powerpoint/2010/main">
    <mc:Choice Requires="p14">
      <p:transition spd="slow" p14:dur="2000" advTm="5465"/>
    </mc:Choice>
    <mc:Fallback xmlns="">
      <p:transition spd="slow" advTm="54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descr="Afbeelding met tekst, logo, symbool, Lettertype&#10;&#10;Door AI gegenereerde inhoud is mogelijk onjuist.">
            <a:extLst>
              <a:ext uri="{FF2B5EF4-FFF2-40B4-BE49-F238E27FC236}">
                <a16:creationId xmlns:a16="http://schemas.microsoft.com/office/drawing/2014/main" id="{D6AB3130-18B4-F498-A3B6-B615FBFED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979" y="643466"/>
            <a:ext cx="4679691" cy="5571066"/>
          </a:xfrm>
          <a:prstGeom prst="rect">
            <a:avLst/>
          </a:prstGeom>
        </p:spPr>
      </p:pic>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Afbeelding 4" descr="Afbeelding met tekst, logo, symbool, Lettertype&#10;&#10;Door AI gegenereerde inhoud is mogelijk onjuist.">
            <a:extLst>
              <a:ext uri="{FF2B5EF4-FFF2-40B4-BE49-F238E27FC236}">
                <a16:creationId xmlns:a16="http://schemas.microsoft.com/office/drawing/2014/main" id="{FB8DE6AF-45AD-65A0-C7E0-29471A400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1329" y="643467"/>
            <a:ext cx="4679691" cy="5571066"/>
          </a:xfrm>
          <a:prstGeom prst="rect">
            <a:avLst/>
          </a:prstGeom>
        </p:spPr>
      </p:pic>
    </p:spTree>
    <p:extLst>
      <p:ext uri="{BB962C8B-B14F-4D97-AF65-F5344CB8AC3E}">
        <p14:creationId xmlns:p14="http://schemas.microsoft.com/office/powerpoint/2010/main" val="768565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OMSCHRIJVING</a:t>
            </a:r>
            <a:br>
              <a:rPr lang="nl-BE" dirty="0"/>
            </a:br>
            <a:r>
              <a:rPr lang="nl-BE" sz="2000" dirty="0" err="1"/>
              <a:t>cfr</a:t>
            </a:r>
            <a:r>
              <a:rPr lang="nl-BE" sz="2000" dirty="0"/>
              <a:t> Ministeriële omzendbrief </a:t>
            </a:r>
            <a:r>
              <a:rPr lang="nl-BE" sz="2000" dirty="0" err="1"/>
              <a:t>dd</a:t>
            </a:r>
            <a:r>
              <a:rPr lang="nl-BE" sz="2000" dirty="0"/>
              <a:t> 28/02/2019</a:t>
            </a:r>
            <a:endParaRPr lang="nl-BE" dirty="0">
              <a:cs typeface="Calibri Light"/>
            </a:endParaRPr>
          </a:p>
        </p:txBody>
      </p:sp>
      <p:sp>
        <p:nvSpPr>
          <p:cNvPr id="5" name="Tijdelijke aanduiding voor inhoud 4"/>
          <p:cNvSpPr>
            <a:spLocks noGrp="1"/>
          </p:cNvSpPr>
          <p:nvPr>
            <p:ph idx="1"/>
          </p:nvPr>
        </p:nvSpPr>
        <p:spPr/>
        <p:txBody>
          <a:bodyPr>
            <a:normAutofit fontScale="25000" lnSpcReduction="20000"/>
          </a:bodyPr>
          <a:lstStyle/>
          <a:p>
            <a:pPr lvl="1"/>
            <a:endParaRPr lang="nl-BE" dirty="0"/>
          </a:p>
          <a:p>
            <a:pPr lvl="1"/>
            <a:r>
              <a:rPr lang="nl-BE" sz="6200" b="1" dirty="0"/>
              <a:t>Gestructureerde samenwerking tussen burger – politie – lokale overheid (</a:t>
            </a:r>
            <a:r>
              <a:rPr lang="nl-BE" sz="6200" b="1" u="sng" dirty="0">
                <a:solidFill>
                  <a:srgbClr val="FF3300"/>
                </a:solidFill>
              </a:rPr>
              <a:t>PARTICIPATIE</a:t>
            </a:r>
            <a:r>
              <a:rPr lang="nl-BE" sz="6200" b="1" dirty="0"/>
              <a:t>)</a:t>
            </a:r>
          </a:p>
          <a:p>
            <a:pPr marL="457200" lvl="1" indent="0">
              <a:buNone/>
            </a:pPr>
            <a:endParaRPr lang="nl-BE" sz="6200" b="1" dirty="0"/>
          </a:p>
          <a:p>
            <a:pPr marL="457200" lvl="1" indent="0">
              <a:buNone/>
            </a:pPr>
            <a:endParaRPr lang="nl-BE" sz="6200" b="1" dirty="0"/>
          </a:p>
          <a:p>
            <a:pPr lvl="1"/>
            <a:r>
              <a:rPr lang="nl-BE" sz="6200" b="1" dirty="0"/>
              <a:t>Gebaseerd op </a:t>
            </a:r>
            <a:r>
              <a:rPr lang="nl-BE" sz="6200" b="1" dirty="0" err="1"/>
              <a:t>informatieuitwisseling</a:t>
            </a:r>
            <a:r>
              <a:rPr lang="nl-BE" sz="6200" b="1" dirty="0"/>
              <a:t> (</a:t>
            </a:r>
            <a:r>
              <a:rPr lang="nl-BE" sz="6200" b="1" u="sng" dirty="0">
                <a:solidFill>
                  <a:srgbClr val="FF3300"/>
                </a:solidFill>
              </a:rPr>
              <a:t>COMMUNICATIE</a:t>
            </a:r>
            <a:r>
              <a:rPr lang="nl-BE" sz="6200" b="1" dirty="0"/>
              <a:t>)</a:t>
            </a:r>
          </a:p>
          <a:p>
            <a:pPr lvl="1"/>
            <a:endParaRPr lang="nl-BE" sz="6200" b="1" dirty="0"/>
          </a:p>
          <a:p>
            <a:pPr marL="457200" lvl="1" indent="0">
              <a:buNone/>
            </a:pPr>
            <a:endParaRPr lang="nl-BE" sz="6200" b="1" dirty="0"/>
          </a:p>
          <a:p>
            <a:pPr lvl="1"/>
            <a:r>
              <a:rPr lang="nl-BE" sz="6200" b="1" dirty="0"/>
              <a:t>Voorkoming misdrijven (</a:t>
            </a:r>
            <a:r>
              <a:rPr lang="nl-BE" sz="6200" b="1" u="sng" dirty="0">
                <a:solidFill>
                  <a:srgbClr val="FF3300"/>
                </a:solidFill>
              </a:rPr>
              <a:t>PREVENTIE</a:t>
            </a:r>
            <a:r>
              <a:rPr lang="nl-BE" sz="6200" b="1" dirty="0"/>
              <a:t>)</a:t>
            </a:r>
          </a:p>
          <a:p>
            <a:pPr lvl="1"/>
            <a:endParaRPr lang="nl-BE" sz="6200" b="1" dirty="0"/>
          </a:p>
          <a:p>
            <a:pPr lvl="1"/>
            <a:endParaRPr lang="nl-BE" sz="6200" b="1" dirty="0"/>
          </a:p>
          <a:p>
            <a:pPr lvl="1"/>
            <a:r>
              <a:rPr lang="nl-BE" sz="6200" b="1" dirty="0"/>
              <a:t>Binnen een vooraf afgelijnd gebied</a:t>
            </a:r>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4" name="Afbeelding 6">
            <a:extLst>
              <a:ext uri="{FF2B5EF4-FFF2-40B4-BE49-F238E27FC236}">
                <a16:creationId xmlns:a16="http://schemas.microsoft.com/office/drawing/2014/main" id="{EB268736-CB97-420A-9EBC-C8CFB1C03056}"/>
              </a:ext>
            </a:extLst>
          </p:cNvPr>
          <p:cNvPicPr>
            <a:picLocks noChangeAspect="1"/>
          </p:cNvPicPr>
          <p:nvPr/>
        </p:nvPicPr>
        <p:blipFill>
          <a:blip r:embed="rId3"/>
          <a:stretch>
            <a:fillRect/>
          </a:stretch>
        </p:blipFill>
        <p:spPr>
          <a:xfrm>
            <a:off x="2047374" y="5616400"/>
            <a:ext cx="8207542" cy="1280040"/>
          </a:xfrm>
          <a:prstGeom prst="rect">
            <a:avLst/>
          </a:prstGeom>
        </p:spPr>
      </p:pic>
      <p:pic>
        <p:nvPicPr>
          <p:cNvPr id="6" name="Afbeelding 6" descr="Afbeelding met tekst, boom, buiten, teken&#10;&#10;Automatisch gegenereerde beschrijving">
            <a:extLst>
              <a:ext uri="{FF2B5EF4-FFF2-40B4-BE49-F238E27FC236}">
                <a16:creationId xmlns:a16="http://schemas.microsoft.com/office/drawing/2014/main" id="{B56D6160-3DB8-48CE-5A4A-AF08B6EF03A4}"/>
              </a:ext>
            </a:extLst>
          </p:cNvPr>
          <p:cNvPicPr>
            <a:picLocks noChangeAspect="1"/>
          </p:cNvPicPr>
          <p:nvPr/>
        </p:nvPicPr>
        <p:blipFill>
          <a:blip r:embed="rId4"/>
          <a:stretch>
            <a:fillRect/>
          </a:stretch>
        </p:blipFill>
        <p:spPr>
          <a:xfrm>
            <a:off x="7703452" y="2287757"/>
            <a:ext cx="2304790" cy="3135684"/>
          </a:xfrm>
          <a:prstGeom prst="rect">
            <a:avLst/>
          </a:prstGeom>
        </p:spPr>
      </p:pic>
    </p:spTree>
    <p:custDataLst>
      <p:tags r:id="rId1"/>
    </p:custDataLst>
    <p:extLst>
      <p:ext uri="{BB962C8B-B14F-4D97-AF65-F5344CB8AC3E}">
        <p14:creationId xmlns:p14="http://schemas.microsoft.com/office/powerpoint/2010/main" val="2557714624"/>
      </p:ext>
    </p:extLst>
  </p:cSld>
  <p:clrMapOvr>
    <a:masterClrMapping/>
  </p:clrMapOvr>
  <mc:AlternateContent xmlns:mc="http://schemas.openxmlformats.org/markup-compatibility/2006" xmlns:p14="http://schemas.microsoft.com/office/powerpoint/2010/main">
    <mc:Choice Requires="p14">
      <p:transition spd="slow" p14:dur="2000" advTm="12377"/>
    </mc:Choice>
    <mc:Fallback xmlns="">
      <p:transition spd="slow" advTm="123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PARTICIPATIE</a:t>
            </a:r>
          </a:p>
        </p:txBody>
      </p:sp>
      <p:sp>
        <p:nvSpPr>
          <p:cNvPr id="5" name="Tijdelijke aanduiding voor inhoud 4"/>
          <p:cNvSpPr>
            <a:spLocks noGrp="1"/>
          </p:cNvSpPr>
          <p:nvPr>
            <p:ph idx="1"/>
          </p:nvPr>
        </p:nvSpPr>
        <p:spPr/>
        <p:txBody>
          <a:bodyPr>
            <a:normAutofit fontScale="85000" lnSpcReduction="20000"/>
          </a:bodyPr>
          <a:lstStyle/>
          <a:p>
            <a:r>
              <a:rPr lang="nl-BE" dirty="0"/>
              <a:t>Veiligheid – Zich veilig voelen = TOPPRIORITEIT</a:t>
            </a:r>
          </a:p>
          <a:p>
            <a:pPr marL="457200" lvl="1" indent="0">
              <a:buNone/>
            </a:pPr>
            <a:endParaRPr lang="nl-BE" dirty="0"/>
          </a:p>
          <a:p>
            <a:pPr marL="457200" lvl="1" indent="0">
              <a:buNone/>
            </a:pPr>
            <a:r>
              <a:rPr lang="nl-BE" dirty="0"/>
              <a:t>Eigen woonomgeving				Eigen werkomgeving</a:t>
            </a:r>
          </a:p>
          <a:p>
            <a:pPr marL="0" indent="0">
              <a:buNone/>
            </a:pPr>
            <a:endParaRPr lang="nl-BE" dirty="0"/>
          </a:p>
          <a:p>
            <a:pPr marL="0" indent="0">
              <a:spcAft>
                <a:spcPts val="1200"/>
              </a:spcAft>
              <a:buNone/>
            </a:pPr>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0" y="2805539"/>
            <a:ext cx="4242288" cy="2391509"/>
          </a:xfrm>
          <a:prstGeom prst="rect">
            <a:avLst/>
          </a:prstGeom>
        </p:spPr>
      </p:pic>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8384" y="2805538"/>
            <a:ext cx="4644507" cy="2391509"/>
          </a:xfrm>
          <a:prstGeom prst="rect">
            <a:avLst/>
          </a:prstGeom>
        </p:spPr>
      </p:pic>
      <p:pic>
        <p:nvPicPr>
          <p:cNvPr id="10" name="Afbeelding 6">
            <a:extLst>
              <a:ext uri="{FF2B5EF4-FFF2-40B4-BE49-F238E27FC236}">
                <a16:creationId xmlns:a16="http://schemas.microsoft.com/office/drawing/2014/main" id="{F46BEFC9-3C0B-4D5C-B2F5-E0CC2651B108}"/>
              </a:ext>
            </a:extLst>
          </p:cNvPr>
          <p:cNvPicPr>
            <a:picLocks noChangeAspect="1"/>
          </p:cNvPicPr>
          <p:nvPr/>
        </p:nvPicPr>
        <p:blipFill>
          <a:blip r:embed="rId5"/>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466521644"/>
      </p:ext>
    </p:extLst>
  </p:cSld>
  <p:clrMapOvr>
    <a:masterClrMapping/>
  </p:clrMapOvr>
  <mc:AlternateContent xmlns:mc="http://schemas.openxmlformats.org/markup-compatibility/2006" xmlns:p14="http://schemas.microsoft.com/office/powerpoint/2010/main">
    <mc:Choice Requires="p14">
      <p:transition spd="slow" p14:dur="2000" advTm="7063"/>
    </mc:Choice>
    <mc:Fallback xmlns="">
      <p:transition spd="slow" advTm="70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PARTICIPATIE</a:t>
            </a:r>
          </a:p>
        </p:txBody>
      </p:sp>
      <p:sp>
        <p:nvSpPr>
          <p:cNvPr id="5" name="Tijdelijke aanduiding voor inhoud 4"/>
          <p:cNvSpPr>
            <a:spLocks noGrp="1"/>
          </p:cNvSpPr>
          <p:nvPr>
            <p:ph idx="1"/>
          </p:nvPr>
        </p:nvSpPr>
        <p:spPr>
          <a:xfrm>
            <a:off x="1049216" y="1792177"/>
            <a:ext cx="10515600" cy="4351338"/>
          </a:xfrm>
        </p:spPr>
        <p:txBody>
          <a:bodyPr>
            <a:normAutofit fontScale="25000" lnSpcReduction="20000"/>
          </a:bodyPr>
          <a:lstStyle/>
          <a:p>
            <a:endParaRPr lang="nl-BE" sz="5100" dirty="0"/>
          </a:p>
          <a:p>
            <a:r>
              <a:rPr lang="nl-BE" sz="9600" dirty="0"/>
              <a:t>Wat is burgerparticipatie</a:t>
            </a:r>
          </a:p>
          <a:p>
            <a:pPr lvl="1"/>
            <a:endParaRPr lang="nl-BE" dirty="0"/>
          </a:p>
          <a:p>
            <a:pPr lvl="1"/>
            <a:endParaRPr lang="nl-BE" sz="3800" dirty="0"/>
          </a:p>
          <a:p>
            <a:pPr lvl="1"/>
            <a:endParaRPr lang="nl-BE" sz="3800" dirty="0"/>
          </a:p>
          <a:p>
            <a:pPr lvl="1"/>
            <a:r>
              <a:rPr lang="nl-BE" sz="7200" b="1" dirty="0"/>
              <a:t>Activiteiten, ondernomen door burgers en/of overheid in samenwerking met burgers</a:t>
            </a:r>
          </a:p>
          <a:p>
            <a:pPr marL="457200" lvl="1" indent="0">
              <a:buNone/>
            </a:pPr>
            <a:endParaRPr lang="nl-BE" sz="7200" b="1" dirty="0"/>
          </a:p>
          <a:p>
            <a:pPr lvl="1"/>
            <a:r>
              <a:rPr lang="nl-BE" sz="7200" b="1" dirty="0"/>
              <a:t>Waar : op gemeentelijk of buurtgebonden niveau</a:t>
            </a:r>
          </a:p>
          <a:p>
            <a:pPr lvl="1"/>
            <a:endParaRPr lang="nl-BE" sz="7200" b="1" dirty="0"/>
          </a:p>
          <a:p>
            <a:pPr lvl="1"/>
            <a:r>
              <a:rPr lang="nl-BE" sz="7200" b="1" dirty="0"/>
              <a:t>Doel : Onveiligheid of onveiligheidsgevoelens verminderen</a:t>
            </a:r>
          </a:p>
          <a:p>
            <a:pPr marL="457200" lvl="1" indent="0">
              <a:buNone/>
            </a:pPr>
            <a:endParaRPr lang="nl-BE" sz="7200" b="1" dirty="0"/>
          </a:p>
          <a:p>
            <a:pPr marL="457200" lvl="1" indent="0">
              <a:buNone/>
            </a:pPr>
            <a:r>
              <a:rPr lang="nl-BE" sz="8000" b="1" dirty="0"/>
              <a:t>De burger is een onmisbare schakel in de veiligheidsketen</a:t>
            </a:r>
            <a:r>
              <a:rPr lang="nl-BE" sz="7200" dirty="0"/>
              <a:t>	</a:t>
            </a:r>
          </a:p>
          <a:p>
            <a:endParaRPr lang="nl-BE" dirty="0"/>
          </a:p>
          <a:p>
            <a:pPr marL="0" indent="0">
              <a:spcAft>
                <a:spcPts val="1200"/>
              </a:spcAft>
              <a:buNone/>
            </a:pPr>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3077" y="3226778"/>
            <a:ext cx="3440723" cy="2202254"/>
          </a:xfrm>
          <a:prstGeom prst="rect">
            <a:avLst/>
          </a:prstGeom>
        </p:spPr>
      </p:pic>
      <p:pic>
        <p:nvPicPr>
          <p:cNvPr id="4" name="Afbeelding 6">
            <a:extLst>
              <a:ext uri="{FF2B5EF4-FFF2-40B4-BE49-F238E27FC236}">
                <a16:creationId xmlns:a16="http://schemas.microsoft.com/office/drawing/2014/main" id="{BEF56535-EE5E-47CC-81F1-637FF80C62F6}"/>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352250006"/>
      </p:ext>
    </p:extLst>
  </p:cSld>
  <p:clrMapOvr>
    <a:masterClrMapping/>
  </p:clrMapOvr>
  <mc:AlternateContent xmlns:mc="http://schemas.openxmlformats.org/markup-compatibility/2006" xmlns:p14="http://schemas.microsoft.com/office/powerpoint/2010/main">
    <mc:Choice Requires="p14">
      <p:transition spd="slow" p14:dur="2000" advTm="9071"/>
    </mc:Choice>
    <mc:Fallback xmlns="">
      <p:transition spd="slow" advTm="90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anim calcmode="lin" valueType="num">
                                      <p:cBhvr additive="base">
                                        <p:cTn id="19"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COMMUNICATIE</a:t>
            </a:r>
          </a:p>
        </p:txBody>
      </p:sp>
      <p:sp>
        <p:nvSpPr>
          <p:cNvPr id="5" name="Tijdelijke aanduiding voor inhoud 4"/>
          <p:cNvSpPr>
            <a:spLocks noGrp="1"/>
          </p:cNvSpPr>
          <p:nvPr>
            <p:ph idx="1"/>
          </p:nvPr>
        </p:nvSpPr>
        <p:spPr/>
        <p:txBody>
          <a:bodyPr>
            <a:normAutofit fontScale="32500" lnSpcReduction="20000"/>
          </a:bodyPr>
          <a:lstStyle/>
          <a:p>
            <a:endParaRPr lang="nl-BE" dirty="0"/>
          </a:p>
          <a:p>
            <a:r>
              <a:rPr lang="nl-BE" sz="7400" dirty="0"/>
              <a:t>Gebaseerd op uitwisseling van informatie via vooraf bepaald communicatieplan</a:t>
            </a:r>
          </a:p>
          <a:p>
            <a:pPr lvl="1"/>
            <a:endParaRPr lang="nl-BE" sz="7400" dirty="0"/>
          </a:p>
          <a:p>
            <a:pPr lvl="1"/>
            <a:endParaRPr lang="nl-BE" dirty="0"/>
          </a:p>
          <a:p>
            <a:pPr lvl="1"/>
            <a:endParaRPr lang="nl-BE" dirty="0"/>
          </a:p>
          <a:p>
            <a:pPr lvl="1"/>
            <a:r>
              <a:rPr lang="nl-BE" sz="5500" b="1" dirty="0"/>
              <a:t>Van de burger naar de politie</a:t>
            </a:r>
          </a:p>
          <a:p>
            <a:pPr lvl="1"/>
            <a:endParaRPr lang="nl-BE" sz="5500" b="1" dirty="0"/>
          </a:p>
          <a:p>
            <a:pPr marL="457200" lvl="1" indent="0">
              <a:buNone/>
            </a:pPr>
            <a:endParaRPr lang="nl-BE" sz="5500" b="1" dirty="0"/>
          </a:p>
          <a:p>
            <a:pPr lvl="1"/>
            <a:r>
              <a:rPr lang="nl-BE" sz="5500" b="1" dirty="0"/>
              <a:t>Van de politie naar de burger</a:t>
            </a:r>
          </a:p>
          <a:p>
            <a:pPr marL="0" indent="0">
              <a:buNone/>
            </a:pPr>
            <a:endParaRPr lang="nl-BE" dirty="0"/>
          </a:p>
          <a:p>
            <a:pPr marL="0" indent="0">
              <a:spcAft>
                <a:spcPts val="1200"/>
              </a:spcAft>
              <a:buNone/>
            </a:pPr>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438" y="2373923"/>
            <a:ext cx="3002427" cy="3226777"/>
          </a:xfrm>
          <a:prstGeom prst="rect">
            <a:avLst/>
          </a:prstGeom>
        </p:spPr>
      </p:pic>
      <p:pic>
        <p:nvPicPr>
          <p:cNvPr id="4" name="Afbeelding 6">
            <a:extLst>
              <a:ext uri="{FF2B5EF4-FFF2-40B4-BE49-F238E27FC236}">
                <a16:creationId xmlns:a16="http://schemas.microsoft.com/office/drawing/2014/main" id="{B0E97496-2B5C-4A08-B12B-9BFC32725E50}"/>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3790395735"/>
      </p:ext>
    </p:extLst>
  </p:cSld>
  <p:clrMapOvr>
    <a:masterClrMapping/>
  </p:clrMapOvr>
  <mc:AlternateContent xmlns:mc="http://schemas.openxmlformats.org/markup-compatibility/2006" xmlns:p14="http://schemas.microsoft.com/office/powerpoint/2010/main">
    <mc:Choice Requires="p14">
      <p:transition spd="slow" p14:dur="2000" advTm="7335"/>
    </mc:Choice>
    <mc:Fallback xmlns="">
      <p:transition spd="slow" advTm="73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PREVENTIE</a:t>
            </a:r>
          </a:p>
        </p:txBody>
      </p:sp>
      <p:sp>
        <p:nvSpPr>
          <p:cNvPr id="5" name="Tijdelijke aanduiding voor inhoud 4"/>
          <p:cNvSpPr>
            <a:spLocks noGrp="1"/>
          </p:cNvSpPr>
          <p:nvPr>
            <p:ph idx="1"/>
          </p:nvPr>
        </p:nvSpPr>
        <p:spPr/>
        <p:txBody>
          <a:bodyPr>
            <a:normAutofit fontScale="25000" lnSpcReduction="20000"/>
          </a:bodyPr>
          <a:lstStyle/>
          <a:p>
            <a:endParaRPr lang="nl-BE" sz="3800" dirty="0"/>
          </a:p>
          <a:p>
            <a:endParaRPr lang="nl-BE" sz="3800" dirty="0"/>
          </a:p>
          <a:p>
            <a:r>
              <a:rPr lang="nl-BE" sz="9600" dirty="0"/>
              <a:t>Maximale inzet en sensibilisering</a:t>
            </a:r>
          </a:p>
          <a:p>
            <a:endParaRPr lang="nl-BE" sz="9600" dirty="0"/>
          </a:p>
          <a:p>
            <a:endParaRPr lang="nl-BE" sz="9600" dirty="0"/>
          </a:p>
          <a:p>
            <a:r>
              <a:rPr lang="nl-BE" sz="9600" dirty="0"/>
              <a:t>Integrale benadering preventie</a:t>
            </a:r>
          </a:p>
          <a:p>
            <a:pPr marL="0" indent="0">
              <a:buNone/>
            </a:pPr>
            <a:endParaRPr lang="nl-BE" sz="9600" dirty="0"/>
          </a:p>
          <a:p>
            <a:endParaRPr lang="nl-BE" sz="9600" dirty="0"/>
          </a:p>
          <a:p>
            <a:r>
              <a:rPr lang="nl-BE" sz="9600" dirty="0"/>
              <a:t>Gebruik maken van alle mogelijke communicatiekanalen</a:t>
            </a:r>
          </a:p>
          <a:p>
            <a:endParaRPr lang="nl-BE" dirty="0"/>
          </a:p>
          <a:p>
            <a:endParaRPr lang="nl-BE" dirty="0"/>
          </a:p>
          <a:p>
            <a:pPr marL="0" indent="0">
              <a:spcAft>
                <a:spcPts val="1200"/>
              </a:spcAft>
              <a:buNone/>
            </a:pPr>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807" y="2154115"/>
            <a:ext cx="3587261" cy="2444261"/>
          </a:xfrm>
          <a:prstGeom prst="rect">
            <a:avLst/>
          </a:prstGeom>
        </p:spPr>
      </p:pic>
      <p:pic>
        <p:nvPicPr>
          <p:cNvPr id="4" name="Afbeelding 6">
            <a:extLst>
              <a:ext uri="{FF2B5EF4-FFF2-40B4-BE49-F238E27FC236}">
                <a16:creationId xmlns:a16="http://schemas.microsoft.com/office/drawing/2014/main" id="{FD34E9A6-D0DE-4480-8051-7535E93379E9}"/>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657890684"/>
      </p:ext>
    </p:extLst>
  </p:cSld>
  <p:clrMapOvr>
    <a:masterClrMapping/>
  </p:clrMapOvr>
  <mc:AlternateContent xmlns:mc="http://schemas.openxmlformats.org/markup-compatibility/2006" xmlns:p14="http://schemas.microsoft.com/office/powerpoint/2010/main">
    <mc:Choice Requires="p14">
      <p:transition spd="slow" p14:dur="2000" advTm="9183"/>
    </mc:Choice>
    <mc:Fallback xmlns="">
      <p:transition spd="slow" advTm="91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descr="Afbeelding met tekst, kleding, poster, grafische vormgeving&#10;&#10;Door AI gegenereerde inhoud is mogelijk onjuist.">
            <a:extLst>
              <a:ext uri="{FF2B5EF4-FFF2-40B4-BE49-F238E27FC236}">
                <a16:creationId xmlns:a16="http://schemas.microsoft.com/office/drawing/2014/main" id="{8ED6E2B5-9911-D8BD-D2AD-F7E05F97CD65}"/>
              </a:ext>
            </a:extLst>
          </p:cNvPr>
          <p:cNvPicPr>
            <a:picLocks noChangeAspect="1"/>
          </p:cNvPicPr>
          <p:nvPr/>
        </p:nvPicPr>
        <p:blipFill>
          <a:blip r:embed="rId2">
            <a:extLst>
              <a:ext uri="{28A0092B-C50C-407E-A947-70E740481C1C}">
                <a14:useLocalDpi xmlns:a14="http://schemas.microsoft.com/office/drawing/2010/main" val="0"/>
              </a:ext>
            </a:extLst>
          </a:blip>
          <a:srcRect r="2" b="28316"/>
          <a:stretch/>
        </p:blipFill>
        <p:spPr>
          <a:xfrm>
            <a:off x="321731" y="557189"/>
            <a:ext cx="5668684" cy="5743618"/>
          </a:xfrm>
          <a:prstGeom prst="rect">
            <a:avLst/>
          </a:prstGeom>
        </p:spPr>
      </p:pic>
      <p:pic>
        <p:nvPicPr>
          <p:cNvPr id="3" name="Afbeelding 2" descr="Afbeelding met tekst, kleding, schoeisel, poster&#10;&#10;Door AI gegenereerde inhoud is mogelijk onjuist.">
            <a:extLst>
              <a:ext uri="{FF2B5EF4-FFF2-40B4-BE49-F238E27FC236}">
                <a16:creationId xmlns:a16="http://schemas.microsoft.com/office/drawing/2014/main" id="{0F7CD9DD-0014-BE44-C0CD-1C792E98E419}"/>
              </a:ext>
            </a:extLst>
          </p:cNvPr>
          <p:cNvPicPr>
            <a:picLocks noChangeAspect="1"/>
          </p:cNvPicPr>
          <p:nvPr/>
        </p:nvPicPr>
        <p:blipFill>
          <a:blip r:embed="rId3">
            <a:extLst>
              <a:ext uri="{28A0092B-C50C-407E-A947-70E740481C1C}">
                <a14:useLocalDpi xmlns:a14="http://schemas.microsoft.com/office/drawing/2010/main" val="0"/>
              </a:ext>
            </a:extLst>
          </a:blip>
          <a:srcRect t="344" r="2" b="28051"/>
          <a:stretch/>
        </p:blipFill>
        <p:spPr>
          <a:xfrm>
            <a:off x="6195375" y="557189"/>
            <a:ext cx="5674893" cy="5743618"/>
          </a:xfrm>
          <a:prstGeom prst="rect">
            <a:avLst/>
          </a:prstGeom>
        </p:spPr>
      </p:pic>
    </p:spTree>
    <p:extLst>
      <p:ext uri="{BB962C8B-B14F-4D97-AF65-F5344CB8AC3E}">
        <p14:creationId xmlns:p14="http://schemas.microsoft.com/office/powerpoint/2010/main" val="1064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tekenfilm, kleding, fictie&#10;&#10;Door AI gegenereerde inhoud is mogelijk onjuist.">
            <a:extLst>
              <a:ext uri="{FF2B5EF4-FFF2-40B4-BE49-F238E27FC236}">
                <a16:creationId xmlns:a16="http://schemas.microsoft.com/office/drawing/2014/main" id="{685E10D0-1557-A8E2-C965-B7A29E0AA7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1794" y="0"/>
            <a:ext cx="4848412" cy="6858000"/>
          </a:xfrm>
          <a:prstGeom prst="rect">
            <a:avLst/>
          </a:prstGeom>
        </p:spPr>
      </p:pic>
    </p:spTree>
    <p:extLst>
      <p:ext uri="{BB962C8B-B14F-4D97-AF65-F5344CB8AC3E}">
        <p14:creationId xmlns:p14="http://schemas.microsoft.com/office/powerpoint/2010/main" val="1539237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kleding, schoeisel, persoon&#10;&#10;Door AI gegenereerde inhoud is mogelijk onjuist.">
            <a:extLst>
              <a:ext uri="{FF2B5EF4-FFF2-40B4-BE49-F238E27FC236}">
                <a16:creationId xmlns:a16="http://schemas.microsoft.com/office/drawing/2014/main" id="{5EDDD802-42D6-18AD-C907-A1E45B254C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721" y="0"/>
            <a:ext cx="9698557" cy="6858000"/>
          </a:xfrm>
          <a:prstGeom prst="rect">
            <a:avLst/>
          </a:prstGeom>
        </p:spPr>
      </p:pic>
    </p:spTree>
    <p:extLst>
      <p:ext uri="{BB962C8B-B14F-4D97-AF65-F5344CB8AC3E}">
        <p14:creationId xmlns:p14="http://schemas.microsoft.com/office/powerpoint/2010/main" val="354223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oeisel, kleding, tekenfilm&#10;&#10;Door AI gegenereerde inhoud is mogelijk onjuist.">
            <a:extLst>
              <a:ext uri="{FF2B5EF4-FFF2-40B4-BE49-F238E27FC236}">
                <a16:creationId xmlns:a16="http://schemas.microsoft.com/office/drawing/2014/main" id="{CD780513-ADFA-9216-C4FA-07E56F126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721" y="0"/>
            <a:ext cx="9698557" cy="6858000"/>
          </a:xfrm>
          <a:prstGeom prst="rect">
            <a:avLst/>
          </a:prstGeom>
        </p:spPr>
      </p:pic>
    </p:spTree>
    <p:extLst>
      <p:ext uri="{BB962C8B-B14F-4D97-AF65-F5344CB8AC3E}">
        <p14:creationId xmlns:p14="http://schemas.microsoft.com/office/powerpoint/2010/main" val="3435712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Landvoertuig, voertuig, auto&#10;&#10;Door AI gegenereerde inhoud is mogelijk onjuist.">
            <a:extLst>
              <a:ext uri="{FF2B5EF4-FFF2-40B4-BE49-F238E27FC236}">
                <a16:creationId xmlns:a16="http://schemas.microsoft.com/office/drawing/2014/main" id="{8A6E3AF1-D59C-B70C-9DB1-A8D729921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134" y="0"/>
            <a:ext cx="9649731" cy="6858000"/>
          </a:xfrm>
          <a:prstGeom prst="rect">
            <a:avLst/>
          </a:prstGeom>
        </p:spPr>
      </p:pic>
    </p:spTree>
    <p:extLst>
      <p:ext uri="{BB962C8B-B14F-4D97-AF65-F5344CB8AC3E}">
        <p14:creationId xmlns:p14="http://schemas.microsoft.com/office/powerpoint/2010/main" val="4127367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DOELSTELLINGEN</a:t>
            </a:r>
          </a:p>
        </p:txBody>
      </p:sp>
      <p:sp>
        <p:nvSpPr>
          <p:cNvPr id="5" name="Tijdelijke aanduiding voor inhoud 4"/>
          <p:cNvSpPr>
            <a:spLocks noGrp="1"/>
          </p:cNvSpPr>
          <p:nvPr>
            <p:ph idx="1"/>
          </p:nvPr>
        </p:nvSpPr>
        <p:spPr/>
        <p:txBody>
          <a:bodyPr vert="horz" lIns="91440" tIns="45720" rIns="91440" bIns="45720" rtlCol="0" anchor="t">
            <a:normAutofit fontScale="40000" lnSpcReduction="20000"/>
          </a:bodyPr>
          <a:lstStyle/>
          <a:p>
            <a:pPr lvl="7"/>
            <a:endParaRPr lang="nl-BE" dirty="0"/>
          </a:p>
          <a:p>
            <a:pPr lvl="1"/>
            <a:r>
              <a:rPr lang="nl-BE" sz="5000" b="1" dirty="0"/>
              <a:t>Verhogen van het veiligheidsgevoel</a:t>
            </a:r>
          </a:p>
          <a:p>
            <a:pPr lvl="1"/>
            <a:endParaRPr lang="nl-BE" sz="5000" b="1" dirty="0"/>
          </a:p>
          <a:p>
            <a:pPr lvl="1"/>
            <a:endParaRPr lang="nl-BE" sz="5000" b="1" dirty="0"/>
          </a:p>
          <a:p>
            <a:pPr lvl="1"/>
            <a:r>
              <a:rPr lang="nl-BE" sz="5000" b="1" dirty="0"/>
              <a:t>Versterken van de sociale cohesie</a:t>
            </a:r>
          </a:p>
          <a:p>
            <a:pPr marL="457200" lvl="1" indent="0">
              <a:buNone/>
            </a:pPr>
            <a:endParaRPr lang="nl-BE" sz="5000" b="1" dirty="0"/>
          </a:p>
          <a:p>
            <a:pPr marL="457200" lvl="1" indent="0">
              <a:buNone/>
            </a:pPr>
            <a:endParaRPr lang="nl-BE" sz="5000" b="1" dirty="0"/>
          </a:p>
          <a:p>
            <a:pPr lvl="1"/>
            <a:r>
              <a:rPr lang="nl-BE" sz="5000" b="1" dirty="0"/>
              <a:t>Aanscherpen van de integrale preventiegedachte</a:t>
            </a:r>
          </a:p>
          <a:p>
            <a:pPr marL="457200" lvl="1" indent="0">
              <a:buNone/>
            </a:pPr>
            <a:endParaRPr lang="nl-BE" sz="5000" b="1" dirty="0">
              <a:cs typeface="Calibri" panose="020F0502020204030204"/>
            </a:endParaRPr>
          </a:p>
          <a:p>
            <a:pPr lvl="1"/>
            <a:endParaRPr lang="nl-BE" sz="5000" b="1" dirty="0"/>
          </a:p>
          <a:p>
            <a:pPr lvl="1"/>
            <a:r>
              <a:rPr lang="nl-BE" sz="5000" b="1" dirty="0"/>
              <a:t>Bevorderen van de samenwerking tussen burger en politie (drempelverlaging)</a:t>
            </a:r>
          </a:p>
          <a:p>
            <a:pPr lvl="7"/>
            <a:endParaRPr lang="nl-BE" b="1" dirty="0"/>
          </a:p>
          <a:p>
            <a:pPr lvl="7"/>
            <a:endParaRPr lang="nl-BE" dirty="0"/>
          </a:p>
          <a:p>
            <a:pPr lvl="7"/>
            <a:endParaRPr lang="nl-BE" dirty="0"/>
          </a:p>
          <a:p>
            <a:pPr marL="3200400" lvl="7" indent="0">
              <a:buNone/>
            </a:pPr>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2785" y="1512277"/>
            <a:ext cx="4021015" cy="2839916"/>
          </a:xfrm>
          <a:prstGeom prst="rect">
            <a:avLst/>
          </a:prstGeom>
        </p:spPr>
      </p:pic>
      <p:pic>
        <p:nvPicPr>
          <p:cNvPr id="4" name="Afbeelding 6">
            <a:extLst>
              <a:ext uri="{FF2B5EF4-FFF2-40B4-BE49-F238E27FC236}">
                <a16:creationId xmlns:a16="http://schemas.microsoft.com/office/drawing/2014/main" id="{5BE35004-1DF0-4670-991B-3E9D35D1003A}"/>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995668421"/>
      </p:ext>
    </p:extLst>
  </p:cSld>
  <p:clrMapOvr>
    <a:masterClrMapping/>
  </p:clrMapOvr>
  <mc:AlternateContent xmlns:mc="http://schemas.openxmlformats.org/markup-compatibility/2006" xmlns:p14="http://schemas.microsoft.com/office/powerpoint/2010/main">
    <mc:Choice Requires="p14">
      <p:transition spd="slow" p14:dur="2000" advTm="11343"/>
    </mc:Choice>
    <mc:Fallback xmlns="">
      <p:transition spd="slow" advTm="113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WAT IS EEN BIN ZEKER NIET</a:t>
            </a:r>
            <a:br>
              <a:rPr lang="nl-BE" dirty="0"/>
            </a:br>
            <a:r>
              <a:rPr lang="nl-BE" sz="2000" b="1" dirty="0" err="1"/>
              <a:t>cfr</a:t>
            </a:r>
            <a:r>
              <a:rPr lang="nl-BE" sz="2000" b="1" dirty="0"/>
              <a:t> Wet op de Private Milities </a:t>
            </a:r>
            <a:r>
              <a:rPr lang="nl-BE" sz="2000" b="1" dirty="0" err="1"/>
              <a:t>dd</a:t>
            </a:r>
            <a:r>
              <a:rPr lang="nl-BE" sz="2000" b="1" dirty="0"/>
              <a:t> 29/07/1934 en Wet op het Politieambt </a:t>
            </a:r>
            <a:r>
              <a:rPr lang="nl-BE" sz="2000" b="1" dirty="0" err="1"/>
              <a:t>dd</a:t>
            </a:r>
            <a:r>
              <a:rPr lang="nl-BE" sz="2000" b="1" dirty="0"/>
              <a:t> 05/10/1992</a:t>
            </a:r>
            <a:endParaRPr lang="nl-BE" b="1" dirty="0"/>
          </a:p>
        </p:txBody>
      </p:sp>
      <p:sp>
        <p:nvSpPr>
          <p:cNvPr id="5" name="Tijdelijke aanduiding voor inhoud 4"/>
          <p:cNvSpPr>
            <a:spLocks noGrp="1"/>
          </p:cNvSpPr>
          <p:nvPr>
            <p:ph idx="1"/>
          </p:nvPr>
        </p:nvSpPr>
        <p:spPr>
          <a:xfrm>
            <a:off x="1056442" y="1825625"/>
            <a:ext cx="10297357" cy="3763169"/>
          </a:xfrm>
        </p:spPr>
        <p:txBody>
          <a:bodyPr>
            <a:normAutofit fontScale="32500" lnSpcReduction="20000"/>
          </a:bodyPr>
          <a:lstStyle/>
          <a:p>
            <a:pPr lvl="1"/>
            <a:endParaRPr lang="nl-BE" dirty="0"/>
          </a:p>
          <a:p>
            <a:pPr lvl="1"/>
            <a:r>
              <a:rPr lang="nl-BE" sz="4900" b="1" dirty="0"/>
              <a:t>Burgers voeren geen politietaken uit (bv geen gestructureerde patrouilles)</a:t>
            </a:r>
          </a:p>
          <a:p>
            <a:pPr lvl="2"/>
            <a:r>
              <a:rPr lang="nl-BE" sz="4900" b="1" dirty="0"/>
              <a:t>Enkel : </a:t>
            </a:r>
          </a:p>
          <a:p>
            <a:pPr marL="457200" lvl="1" indent="0">
              <a:buNone/>
            </a:pPr>
            <a:endParaRPr lang="nl-BE" sz="2900" dirty="0"/>
          </a:p>
          <a:p>
            <a:pPr lvl="1"/>
            <a:endParaRPr lang="nl-BE" sz="2900" dirty="0"/>
          </a:p>
          <a:p>
            <a:pPr lvl="1"/>
            <a:endParaRPr lang="nl-BE" sz="2900" dirty="0"/>
          </a:p>
          <a:p>
            <a:pPr lvl="1"/>
            <a:endParaRPr lang="nl-BE" sz="2900" dirty="0"/>
          </a:p>
          <a:p>
            <a:pPr marL="457200" lvl="1" indent="0">
              <a:buNone/>
            </a:pPr>
            <a:endParaRPr lang="nl-BE" sz="2900" dirty="0"/>
          </a:p>
          <a:p>
            <a:pPr lvl="1"/>
            <a:endParaRPr lang="nl-BE" sz="2900" dirty="0"/>
          </a:p>
          <a:p>
            <a:pPr marL="457200" lvl="1" indent="0">
              <a:buNone/>
            </a:pPr>
            <a:endParaRPr lang="nl-BE" sz="2900" dirty="0"/>
          </a:p>
          <a:p>
            <a:pPr marL="457200" lvl="1" indent="0">
              <a:buNone/>
            </a:pPr>
            <a:endParaRPr lang="nl-BE" sz="2900" dirty="0"/>
          </a:p>
          <a:p>
            <a:pPr lvl="1"/>
            <a:endParaRPr lang="nl-BE" sz="2900" dirty="0"/>
          </a:p>
          <a:p>
            <a:pPr lvl="1"/>
            <a:endParaRPr lang="nl-BE" sz="2900"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r>
              <a:rPr lang="nl-BE" dirty="0"/>
              <a:t>							</a:t>
            </a:r>
          </a:p>
        </p:txBody>
      </p:sp>
      <p:pic>
        <p:nvPicPr>
          <p:cNvPr id="10" name="Afbeelding 9">
            <a:extLst>
              <a:ext uri="{FF2B5EF4-FFF2-40B4-BE49-F238E27FC236}">
                <a16:creationId xmlns:a16="http://schemas.microsoft.com/office/drawing/2014/main" id="{9513E6FF-F8FA-474F-B7EE-2158B1845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350" y="2590800"/>
            <a:ext cx="4733925" cy="3105150"/>
          </a:xfrm>
          <a:prstGeom prst="rect">
            <a:avLst/>
          </a:prstGeom>
        </p:spPr>
      </p:pic>
      <p:pic>
        <p:nvPicPr>
          <p:cNvPr id="3" name="Afbeelding 6">
            <a:extLst>
              <a:ext uri="{FF2B5EF4-FFF2-40B4-BE49-F238E27FC236}">
                <a16:creationId xmlns:a16="http://schemas.microsoft.com/office/drawing/2014/main" id="{591881BC-361E-4DDB-8E3E-C7249D81F6A2}"/>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134493055"/>
      </p:ext>
    </p:extLst>
  </p:cSld>
  <p:clrMapOvr>
    <a:masterClrMapping/>
  </p:clrMapOvr>
  <mc:AlternateContent xmlns:mc="http://schemas.openxmlformats.org/markup-compatibility/2006" xmlns:p14="http://schemas.microsoft.com/office/powerpoint/2010/main">
    <mc:Choice Requires="p14">
      <p:transition spd="slow" p14:dur="2000" advTm="8503"/>
    </mc:Choice>
    <mc:Fallback xmlns="">
      <p:transition spd="slow" advTm="85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1" end="2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WAT IS EEN BIN ZEKER NIET</a:t>
            </a:r>
          </a:p>
        </p:txBody>
      </p:sp>
      <p:sp>
        <p:nvSpPr>
          <p:cNvPr id="5" name="Tijdelijke aanduiding voor inhoud 4"/>
          <p:cNvSpPr>
            <a:spLocks noGrp="1"/>
          </p:cNvSpPr>
          <p:nvPr>
            <p:ph idx="1"/>
          </p:nvPr>
        </p:nvSpPr>
        <p:spPr/>
        <p:txBody>
          <a:bodyPr>
            <a:normAutofit fontScale="85000" lnSpcReduction="20000"/>
          </a:bodyPr>
          <a:lstStyle/>
          <a:p>
            <a:pPr lvl="7"/>
            <a:endParaRPr lang="nl-BE" dirty="0"/>
          </a:p>
          <a:p>
            <a:pPr lvl="7"/>
            <a:endParaRPr lang="nl-BE" dirty="0"/>
          </a:p>
          <a:p>
            <a:pPr lvl="7"/>
            <a:endParaRPr lang="nl-BE" dirty="0"/>
          </a:p>
          <a:p>
            <a:pPr lvl="7"/>
            <a:endParaRPr lang="nl-BE" dirty="0"/>
          </a:p>
          <a:p>
            <a:pPr lvl="1"/>
            <a:r>
              <a:rPr lang="nl-BE" sz="2900" b="1" dirty="0"/>
              <a:t>Lidmaatschap van een BIN geeft geen enkel voorrecht</a:t>
            </a:r>
          </a:p>
          <a:p>
            <a:pPr marL="457200" lvl="1" indent="0">
              <a:buNone/>
            </a:pPr>
            <a:endParaRPr lang="nl-BE" sz="2900" b="1" dirty="0"/>
          </a:p>
          <a:p>
            <a:pPr lvl="1"/>
            <a:endParaRPr lang="nl-BE" sz="2900" b="1" dirty="0"/>
          </a:p>
          <a:p>
            <a:pPr lvl="1"/>
            <a:r>
              <a:rPr lang="nl-BE" sz="2900" b="1" dirty="0"/>
              <a:t>Een BIN is onafhankelijk (geen partijpolitieke doelstellingen)</a:t>
            </a:r>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8110817C-6D4E-45BE-856A-58C553E79842}"/>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264781432"/>
      </p:ext>
    </p:extLst>
  </p:cSld>
  <p:clrMapOvr>
    <a:masterClrMapping/>
  </p:clrMapOvr>
  <mc:AlternateContent xmlns:mc="http://schemas.openxmlformats.org/markup-compatibility/2006" xmlns:p14="http://schemas.microsoft.com/office/powerpoint/2010/main">
    <mc:Choice Requires="p14">
      <p:transition spd="slow" p14:dur="2000" advTm="5465"/>
    </mc:Choice>
    <mc:Fallback xmlns="">
      <p:transition spd="slow" advTm="54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ACTOREN</a:t>
            </a:r>
          </a:p>
        </p:txBody>
      </p:sp>
      <p:sp>
        <p:nvSpPr>
          <p:cNvPr id="5" name="Tijdelijke aanduiding voor inhoud 4"/>
          <p:cNvSpPr>
            <a:spLocks noGrp="1"/>
          </p:cNvSpPr>
          <p:nvPr>
            <p:ph idx="1"/>
          </p:nvPr>
        </p:nvSpPr>
        <p:spPr/>
        <p:txBody>
          <a:bodyPr>
            <a:normAutofit fontScale="25000" lnSpcReduction="20000"/>
          </a:bodyPr>
          <a:lstStyle/>
          <a:p>
            <a:pPr lvl="1"/>
            <a:endParaRPr lang="nl-BE" dirty="0"/>
          </a:p>
          <a:p>
            <a:pPr lvl="1"/>
            <a:endParaRPr lang="nl-BE" dirty="0"/>
          </a:p>
          <a:p>
            <a:pPr lvl="1"/>
            <a:r>
              <a:rPr lang="nl-BE" sz="6200" b="1" dirty="0"/>
              <a:t>Burgers – Zelfstandigen – beroepsgroepen – Bedrijventerreinen - … via coördinator</a:t>
            </a:r>
          </a:p>
          <a:p>
            <a:pPr marL="457200" lvl="1" indent="0">
              <a:buNone/>
            </a:pPr>
            <a:endParaRPr lang="nl-BE" sz="6200" b="1" dirty="0"/>
          </a:p>
          <a:p>
            <a:pPr lvl="1"/>
            <a:endParaRPr lang="nl-BE" sz="6200" b="1" dirty="0"/>
          </a:p>
          <a:p>
            <a:pPr lvl="1"/>
            <a:r>
              <a:rPr lang="nl-BE" sz="6200" b="1" dirty="0"/>
              <a:t>Politiediensten </a:t>
            </a:r>
          </a:p>
          <a:p>
            <a:pPr lvl="2"/>
            <a:r>
              <a:rPr lang="nl-BE" sz="6200" b="1" dirty="0"/>
              <a:t>Lokale Politie : gemandateerde – LIK - Wijkwerking</a:t>
            </a:r>
          </a:p>
          <a:p>
            <a:pPr lvl="2"/>
            <a:r>
              <a:rPr lang="nl-BE" sz="6200" b="1" dirty="0"/>
              <a:t>Federale Politie : CIC – AIK – Federale Gerechtelijke Politie (</a:t>
            </a:r>
            <a:r>
              <a:rPr lang="nl-BE" sz="6200" b="1" dirty="0" err="1"/>
              <a:t>vb</a:t>
            </a:r>
            <a:r>
              <a:rPr lang="nl-BE" sz="6200" b="1" dirty="0"/>
              <a:t> dienst georganiseerde diefstallen &amp; Art)</a:t>
            </a:r>
          </a:p>
          <a:p>
            <a:pPr marL="457200" lvl="1" indent="0">
              <a:buNone/>
            </a:pPr>
            <a:endParaRPr lang="nl-BE" sz="6200" b="1" dirty="0"/>
          </a:p>
          <a:p>
            <a:pPr lvl="1"/>
            <a:endParaRPr lang="nl-BE" sz="6200" b="1" dirty="0"/>
          </a:p>
          <a:p>
            <a:pPr lvl="1"/>
            <a:r>
              <a:rPr lang="nl-BE" sz="6200" b="1" dirty="0"/>
              <a:t>Lokale (Gemeentebestuur – Provinciebestuur) en Federale (FOD BiZa) overheden</a:t>
            </a:r>
          </a:p>
          <a:p>
            <a:pPr marL="3200400" lvl="7" indent="0">
              <a:buNone/>
            </a:pPr>
            <a:endParaRPr lang="nl-BE" sz="6200" dirty="0"/>
          </a:p>
          <a:p>
            <a:pPr marL="3200400" lvl="7" indent="0">
              <a:buNone/>
            </a:pPr>
            <a:endParaRPr lang="nl-BE" dirty="0"/>
          </a:p>
          <a:p>
            <a:pPr lvl="7"/>
            <a:endParaRPr lang="nl-BE" dirty="0"/>
          </a:p>
          <a:p>
            <a:pPr lvl="7"/>
            <a:endParaRPr lang="nl-BE" dirty="0"/>
          </a:p>
          <a:p>
            <a:pPr lvl="7"/>
            <a:endParaRPr lang="nl-BE" dirty="0"/>
          </a:p>
          <a:p>
            <a:pPr lvl="7"/>
            <a:endParaRPr lang="nl-BE" dirty="0"/>
          </a:p>
          <a:p>
            <a:pPr lvl="7"/>
            <a:endParaRPr lang="nl-BE" dirty="0"/>
          </a:p>
          <a:p>
            <a:pPr lvl="1"/>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r>
              <a:rPr lang="nl-BE" dirty="0" err="1"/>
              <a:t>bUR</a:t>
            </a:r>
            <a:endParaRPr lang="nl-BE" dirty="0"/>
          </a:p>
        </p:txBody>
      </p:sp>
      <p:pic>
        <p:nvPicPr>
          <p:cNvPr id="3" name="Afbeelding 6">
            <a:extLst>
              <a:ext uri="{FF2B5EF4-FFF2-40B4-BE49-F238E27FC236}">
                <a16:creationId xmlns:a16="http://schemas.microsoft.com/office/drawing/2014/main" id="{50D99F3D-A7CA-4B7C-98ED-85B1D86C4989}"/>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3913565487"/>
      </p:ext>
    </p:extLst>
  </p:cSld>
  <p:clrMapOvr>
    <a:masterClrMapping/>
  </p:clrMapOvr>
  <mc:AlternateContent xmlns:mc="http://schemas.openxmlformats.org/markup-compatibility/2006" xmlns:p14="http://schemas.microsoft.com/office/powerpoint/2010/main">
    <mc:Choice Requires="p14">
      <p:transition spd="slow" p14:dur="2000" advTm="12148"/>
    </mc:Choice>
    <mc:Fallback xmlns="">
      <p:transition spd="slow" advTm="121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ENKELE CIJFERS</a:t>
            </a:r>
          </a:p>
        </p:txBody>
      </p:sp>
      <p:sp>
        <p:nvSpPr>
          <p:cNvPr id="5" name="Tijdelijke aanduiding voor inhoud 4"/>
          <p:cNvSpPr>
            <a:spLocks noGrp="1"/>
          </p:cNvSpPr>
          <p:nvPr>
            <p:ph idx="1"/>
          </p:nvPr>
        </p:nvSpPr>
        <p:spPr/>
        <p:txBody>
          <a:bodyPr vert="horz" lIns="91440" tIns="45720" rIns="91440" bIns="45720" rtlCol="0" anchor="t">
            <a:normAutofit fontScale="40000" lnSpcReduction="20000"/>
          </a:bodyPr>
          <a:lstStyle/>
          <a:p>
            <a:pPr lvl="1"/>
            <a:endParaRPr lang="nl-BE" dirty="0"/>
          </a:p>
          <a:p>
            <a:pPr lvl="1"/>
            <a:endParaRPr lang="nl-BE" dirty="0"/>
          </a:p>
          <a:p>
            <a:pPr lvl="1"/>
            <a:endParaRPr lang="nl-BE" dirty="0"/>
          </a:p>
          <a:p>
            <a:pPr lvl="1"/>
            <a:r>
              <a:rPr lang="nl-BE" sz="8000" dirty="0"/>
              <a:t>1430 </a:t>
            </a:r>
            <a:r>
              <a:rPr lang="nl-BE" sz="8000" dirty="0" err="1"/>
              <a:t>BIN’s</a:t>
            </a:r>
            <a:r>
              <a:rPr lang="nl-BE" sz="8000" dirty="0"/>
              <a:t> met (ongeveer) 180.000 leden(gezinnen, zelfstandigen, bedrijven)</a:t>
            </a:r>
          </a:p>
          <a:p>
            <a:pPr lvl="2"/>
            <a:endParaRPr lang="nl-BE" sz="5500" dirty="0"/>
          </a:p>
          <a:p>
            <a:pPr lvl="2"/>
            <a:r>
              <a:rPr lang="nl-BE" sz="5500" dirty="0"/>
              <a:t>Vlaanderen : </a:t>
            </a:r>
            <a:r>
              <a:rPr lang="nl-BE" sz="5500" u="sng" dirty="0"/>
              <a:t>+</a:t>
            </a:r>
            <a:r>
              <a:rPr lang="nl-BE" sz="5500" dirty="0"/>
              <a:t> 1100 </a:t>
            </a:r>
            <a:r>
              <a:rPr lang="nl-BE" sz="5500" dirty="0" err="1"/>
              <a:t>BIN’s</a:t>
            </a:r>
            <a:endParaRPr lang="nl-BE" sz="5500" dirty="0">
              <a:ea typeface="Calibri"/>
              <a:cs typeface="Calibri"/>
            </a:endParaRPr>
          </a:p>
          <a:p>
            <a:pPr lvl="2"/>
            <a:r>
              <a:rPr lang="nl-BE" sz="5500" dirty="0"/>
              <a:t>Wallonië : </a:t>
            </a:r>
            <a:r>
              <a:rPr lang="nl-BE" sz="5500" u="sng" dirty="0"/>
              <a:t>+</a:t>
            </a:r>
            <a:r>
              <a:rPr lang="nl-BE" sz="5500" dirty="0"/>
              <a:t> 317 </a:t>
            </a:r>
            <a:r>
              <a:rPr lang="nl-BE" sz="5500" dirty="0" err="1"/>
              <a:t>BIN’s</a:t>
            </a:r>
          </a:p>
          <a:p>
            <a:pPr lvl="2"/>
            <a:r>
              <a:rPr lang="nl-BE" sz="5500" dirty="0"/>
              <a:t>Brussel : 12 </a:t>
            </a:r>
            <a:r>
              <a:rPr lang="nl-BE" sz="5500" dirty="0" err="1"/>
              <a:t>BIN’s</a:t>
            </a:r>
            <a:endParaRPr lang="nl-BE" sz="5500" dirty="0"/>
          </a:p>
          <a:p>
            <a:pPr marL="457200" lvl="1" indent="0">
              <a:buNone/>
            </a:pPr>
            <a:endParaRPr lang="nl-BE" sz="5500" dirty="0"/>
          </a:p>
          <a:p>
            <a:pPr marL="457200" lvl="1" indent="0">
              <a:buNone/>
            </a:pPr>
            <a:endParaRPr lang="nl-BE" sz="5500"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DF6DBE48-766F-467C-88DD-FE2A79EF9758}"/>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865814803"/>
      </p:ext>
    </p:extLst>
  </p:cSld>
  <p:clrMapOvr>
    <a:masterClrMapping/>
  </p:clrMapOvr>
  <mc:AlternateContent xmlns:mc="http://schemas.openxmlformats.org/markup-compatibility/2006" xmlns:p14="http://schemas.microsoft.com/office/powerpoint/2010/main">
    <mc:Choice Requires="p14">
      <p:transition spd="slow" p14:dur="2000" advTm="5095"/>
    </mc:Choice>
    <mc:Fallback xmlns="">
      <p:transition spd="slow" advTm="50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INFORMATIEUITWISSELING</a:t>
            </a:r>
          </a:p>
        </p:txBody>
      </p:sp>
      <p:sp>
        <p:nvSpPr>
          <p:cNvPr id="5" name="Tijdelijke aanduiding voor inhoud 4"/>
          <p:cNvSpPr>
            <a:spLocks noGrp="1"/>
          </p:cNvSpPr>
          <p:nvPr>
            <p:ph idx="1"/>
          </p:nvPr>
        </p:nvSpPr>
        <p:spPr/>
        <p:txBody>
          <a:bodyPr>
            <a:normAutofit fontScale="55000" lnSpcReduction="20000"/>
          </a:bodyPr>
          <a:lstStyle/>
          <a:p>
            <a:pPr marL="3200400" lvl="7" indent="0">
              <a:buNone/>
            </a:pPr>
            <a:endParaRPr lang="nl-BE" dirty="0"/>
          </a:p>
          <a:p>
            <a:pPr lvl="1"/>
            <a:r>
              <a:rPr lang="nl-BE" sz="4400" b="1" dirty="0"/>
              <a:t>TWEEWEGCOMMUNICATIE</a:t>
            </a:r>
          </a:p>
          <a:p>
            <a:pPr lvl="2"/>
            <a:endParaRPr lang="nl-BE" dirty="0"/>
          </a:p>
          <a:p>
            <a:pPr marL="914400" lvl="2" indent="0">
              <a:buNone/>
            </a:pPr>
            <a:endParaRPr lang="nl-BE" dirty="0"/>
          </a:p>
          <a:p>
            <a:pPr lvl="2"/>
            <a:endParaRPr lang="nl-BE" dirty="0"/>
          </a:p>
          <a:p>
            <a:pPr lvl="2"/>
            <a:r>
              <a:rPr lang="nl-BE" sz="3600" b="1" dirty="0"/>
              <a:t>Informatie BIN-leden                            politie</a:t>
            </a:r>
          </a:p>
          <a:p>
            <a:pPr lvl="2"/>
            <a:endParaRPr lang="nl-BE" sz="3600" b="1" dirty="0"/>
          </a:p>
          <a:p>
            <a:pPr lvl="2"/>
            <a:endParaRPr lang="nl-BE" sz="3600" b="1" dirty="0"/>
          </a:p>
          <a:p>
            <a:pPr lvl="2"/>
            <a:endParaRPr lang="nl-BE" sz="3600" b="1" dirty="0"/>
          </a:p>
          <a:p>
            <a:pPr lvl="2"/>
            <a:r>
              <a:rPr lang="nl-BE" sz="3600" b="1" dirty="0"/>
              <a:t>Informatie Politie                                   BIN-leden    </a:t>
            </a:r>
          </a:p>
          <a:p>
            <a:pPr marL="3200400" lvl="7" indent="0">
              <a:buNone/>
            </a:pPr>
            <a:endParaRPr lang="nl-BE" b="1" dirty="0"/>
          </a:p>
          <a:p>
            <a:pPr lvl="7"/>
            <a:endParaRPr lang="nl-BE" dirty="0"/>
          </a:p>
          <a:p>
            <a:pPr lvl="1"/>
            <a:endParaRPr lang="nl-BE" dirty="0"/>
          </a:p>
          <a:p>
            <a:pPr lvl="7"/>
            <a:endParaRPr lang="nl-BE" dirty="0"/>
          </a:p>
          <a:p>
            <a:pPr marL="3200400" lvl="7" indent="0">
              <a:buNone/>
            </a:pPr>
            <a:endParaRPr lang="nl-BE" dirty="0"/>
          </a:p>
          <a:p>
            <a:pPr lvl="7"/>
            <a:endParaRPr lang="nl-BE" dirty="0"/>
          </a:p>
          <a:p>
            <a:pPr marL="3200400" lvl="7" indent="0">
              <a:buNone/>
            </a:pPr>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4" name="Pijl: rechts 3"/>
          <p:cNvSpPr/>
          <p:nvPr/>
        </p:nvSpPr>
        <p:spPr>
          <a:xfrm>
            <a:off x="4662385" y="269961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ijl: rechts 8"/>
          <p:cNvSpPr/>
          <p:nvPr/>
        </p:nvSpPr>
        <p:spPr>
          <a:xfrm>
            <a:off x="4662385" y="381592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F58AFD79-1E25-488B-99F6-6552D567732E}"/>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717694324"/>
      </p:ext>
    </p:extLst>
  </p:cSld>
  <p:clrMapOvr>
    <a:masterClrMapping/>
  </p:clrMapOvr>
  <mc:AlternateContent xmlns:mc="http://schemas.openxmlformats.org/markup-compatibility/2006" xmlns:p14="http://schemas.microsoft.com/office/powerpoint/2010/main">
    <mc:Choice Requires="p14">
      <p:transition spd="slow" p14:dur="2000" advTm="11063"/>
    </mc:Choice>
    <mc:Fallback xmlns="">
      <p:transition spd="slow" advTm="110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BINLEDEN            POLITIE</a:t>
            </a:r>
            <a:r>
              <a:rPr lang="nl-BE" dirty="0"/>
              <a:t>           </a:t>
            </a:r>
          </a:p>
        </p:txBody>
      </p:sp>
      <p:sp>
        <p:nvSpPr>
          <p:cNvPr id="5" name="Tijdelijke aanduiding voor inhoud 4"/>
          <p:cNvSpPr>
            <a:spLocks noGrp="1"/>
          </p:cNvSpPr>
          <p:nvPr>
            <p:ph idx="1"/>
          </p:nvPr>
        </p:nvSpPr>
        <p:spPr/>
        <p:txBody>
          <a:bodyPr>
            <a:normAutofit fontScale="47500" lnSpcReduction="20000"/>
          </a:bodyPr>
          <a:lstStyle/>
          <a:p>
            <a:pPr lvl="7"/>
            <a:endParaRPr lang="nl-BE" dirty="0"/>
          </a:p>
          <a:p>
            <a:pPr lvl="1"/>
            <a:r>
              <a:rPr lang="nl-BE" sz="5100" b="1" dirty="0"/>
              <a:t>Verwachtingen van de politie </a:t>
            </a:r>
          </a:p>
          <a:p>
            <a:pPr lvl="2"/>
            <a:endParaRPr lang="nl-BE" b="1" dirty="0"/>
          </a:p>
          <a:p>
            <a:pPr lvl="2"/>
            <a:endParaRPr lang="nl-BE" b="1" dirty="0"/>
          </a:p>
          <a:p>
            <a:pPr lvl="2"/>
            <a:r>
              <a:rPr lang="nl-BE" sz="3800" b="1" dirty="0"/>
              <a:t>Verhoogd meldingsgedrag van de BIN-leden</a:t>
            </a:r>
          </a:p>
          <a:p>
            <a:pPr lvl="2"/>
            <a:endParaRPr lang="nl-BE" sz="3300" b="1" dirty="0"/>
          </a:p>
          <a:p>
            <a:pPr lvl="2"/>
            <a:endParaRPr lang="nl-BE" sz="3300" b="1" dirty="0"/>
          </a:p>
          <a:p>
            <a:pPr lvl="2"/>
            <a:r>
              <a:rPr lang="nl-BE" sz="3800" b="1" dirty="0"/>
              <a:t>Rechtstreekse en onmiddellijke doorgave van meldingen</a:t>
            </a:r>
          </a:p>
          <a:p>
            <a:pPr marL="914400" lvl="2" indent="0">
              <a:buNone/>
            </a:pPr>
            <a:endParaRPr lang="nl-BE" sz="3800" b="1" dirty="0"/>
          </a:p>
          <a:p>
            <a:pPr marL="914400" lvl="2" indent="0">
              <a:buNone/>
            </a:pPr>
            <a:endParaRPr lang="nl-BE" sz="3800" b="1" dirty="0"/>
          </a:p>
          <a:p>
            <a:pPr lvl="2"/>
            <a:r>
              <a:rPr lang="nl-BE" sz="3800" b="1" dirty="0"/>
              <a:t>Adequaat reageren op informatie die door de politie ter beschikking wordt gesteld</a:t>
            </a:r>
          </a:p>
          <a:p>
            <a:pPr lvl="7"/>
            <a:endParaRPr lang="nl-BE" dirty="0"/>
          </a:p>
          <a:p>
            <a:pPr lvl="7"/>
            <a:endParaRPr lang="nl-BE" dirty="0"/>
          </a:p>
          <a:p>
            <a:pPr marL="457200" lvl="1" indent="0">
              <a:buNone/>
            </a:pPr>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3" name="Pijl: rechts 2"/>
          <p:cNvSpPr/>
          <p:nvPr/>
        </p:nvSpPr>
        <p:spPr>
          <a:xfrm>
            <a:off x="7121770"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Afbeelding 6">
            <a:extLst>
              <a:ext uri="{FF2B5EF4-FFF2-40B4-BE49-F238E27FC236}">
                <a16:creationId xmlns:a16="http://schemas.microsoft.com/office/drawing/2014/main" id="{6ACE35AE-C987-4339-A280-19EEE72C0C7A}"/>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446006202"/>
      </p:ext>
    </p:extLst>
  </p:cSld>
  <p:clrMapOvr>
    <a:masterClrMapping/>
  </p:clrMapOvr>
  <mc:AlternateContent xmlns:mc="http://schemas.openxmlformats.org/markup-compatibility/2006" xmlns:p14="http://schemas.microsoft.com/office/powerpoint/2010/main">
    <mc:Choice Requires="p14">
      <p:transition spd="slow" p14:dur="2000" advTm="7817"/>
    </mc:Choice>
    <mc:Fallback xmlns="">
      <p:transition spd="slow" advTm="78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BINLEDEN           POLITIE</a:t>
            </a:r>
            <a:r>
              <a:rPr lang="nl-BE" dirty="0"/>
              <a:t>       </a:t>
            </a:r>
          </a:p>
        </p:txBody>
      </p:sp>
      <p:sp>
        <p:nvSpPr>
          <p:cNvPr id="5" name="Tijdelijke aanduiding voor inhoud 4"/>
          <p:cNvSpPr>
            <a:spLocks noGrp="1"/>
          </p:cNvSpPr>
          <p:nvPr>
            <p:ph idx="1"/>
          </p:nvPr>
        </p:nvSpPr>
        <p:spPr/>
        <p:txBody>
          <a:bodyPr>
            <a:normAutofit fontScale="62500" lnSpcReduction="20000"/>
          </a:bodyPr>
          <a:lstStyle/>
          <a:p>
            <a:pPr lvl="1"/>
            <a:r>
              <a:rPr lang="nl-BE" sz="3800" b="1" dirty="0"/>
              <a:t>Verhoogd meldingsgedrag</a:t>
            </a:r>
          </a:p>
          <a:p>
            <a:pPr lvl="2"/>
            <a:endParaRPr lang="nl-BE" dirty="0"/>
          </a:p>
          <a:p>
            <a:pPr lvl="2"/>
            <a:endParaRPr lang="nl-BE" dirty="0"/>
          </a:p>
          <a:p>
            <a:pPr lvl="2"/>
            <a:r>
              <a:rPr lang="nl-BE" sz="2900" b="1" dirty="0"/>
              <a:t>Opmerken en onmiddellijke doorgave van verdachte personen en/of voertuigen met vooral oog voor een adequate persoonsbeschrijving of nummerplaat</a:t>
            </a:r>
          </a:p>
          <a:p>
            <a:pPr lvl="2"/>
            <a:endParaRPr lang="nl-BE" sz="2900" b="1" dirty="0"/>
          </a:p>
          <a:p>
            <a:pPr lvl="2"/>
            <a:endParaRPr lang="nl-BE" sz="2900" b="1" dirty="0"/>
          </a:p>
          <a:p>
            <a:pPr lvl="2"/>
            <a:endParaRPr lang="nl-BE" sz="2900" b="1" dirty="0"/>
          </a:p>
          <a:p>
            <a:pPr lvl="2"/>
            <a:r>
              <a:rPr lang="nl-BE" sz="2900" b="1" dirty="0"/>
              <a:t>Aangifte van gepleegde feiten  </a:t>
            </a:r>
          </a:p>
          <a:p>
            <a:pPr lvl="7"/>
            <a:endParaRPr lang="nl-BE" sz="2900"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3" name="Pijl: rechts 2"/>
          <p:cNvSpPr/>
          <p:nvPr/>
        </p:nvSpPr>
        <p:spPr>
          <a:xfrm>
            <a:off x="7077808" y="1002323"/>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Pijl: rechts 3"/>
          <p:cNvSpPr/>
          <p:nvPr/>
        </p:nvSpPr>
        <p:spPr>
          <a:xfrm>
            <a:off x="7123527" y="78286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989" y="3311768"/>
            <a:ext cx="2637326" cy="1884485"/>
          </a:xfrm>
          <a:prstGeom prst="rect">
            <a:avLst/>
          </a:prstGeom>
        </p:spPr>
      </p:pic>
      <p:pic>
        <p:nvPicPr>
          <p:cNvPr id="11" name="Afbeelding 6">
            <a:extLst>
              <a:ext uri="{FF2B5EF4-FFF2-40B4-BE49-F238E27FC236}">
                <a16:creationId xmlns:a16="http://schemas.microsoft.com/office/drawing/2014/main" id="{7525BFA0-7E49-4C2C-93BC-2D4EFB63F013}"/>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036758366"/>
      </p:ext>
    </p:extLst>
  </p:cSld>
  <p:clrMapOvr>
    <a:masterClrMapping/>
  </p:clrMapOvr>
  <mc:AlternateContent xmlns:mc="http://schemas.openxmlformats.org/markup-compatibility/2006" xmlns:p14="http://schemas.microsoft.com/office/powerpoint/2010/main">
    <mc:Choice Requires="p14">
      <p:transition spd="slow" p14:dur="2000" advTm="13253"/>
    </mc:Choice>
    <mc:Fallback xmlns="">
      <p:transition spd="slow" advTm="132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BINLEDEN           POLITIE </a:t>
            </a:r>
          </a:p>
        </p:txBody>
      </p:sp>
      <p:sp>
        <p:nvSpPr>
          <p:cNvPr id="5" name="Tijdelijke aanduiding voor inhoud 4"/>
          <p:cNvSpPr>
            <a:spLocks noGrp="1"/>
          </p:cNvSpPr>
          <p:nvPr>
            <p:ph idx="1"/>
          </p:nvPr>
        </p:nvSpPr>
        <p:spPr/>
        <p:txBody>
          <a:bodyPr vert="horz" lIns="91440" tIns="45720" rIns="91440" bIns="45720" rtlCol="0" anchor="t">
            <a:normAutofit fontScale="25000" lnSpcReduction="20000"/>
          </a:bodyPr>
          <a:lstStyle/>
          <a:p>
            <a:pPr lvl="1"/>
            <a:r>
              <a:rPr lang="nl-BE" sz="9600" b="1" dirty="0"/>
              <a:t>Rechtstreekse en onmiddellijke doorgave</a:t>
            </a:r>
          </a:p>
          <a:p>
            <a:pPr lvl="2"/>
            <a:endParaRPr lang="nl-BE" dirty="0"/>
          </a:p>
          <a:p>
            <a:pPr lvl="2"/>
            <a:endParaRPr lang="nl-BE" dirty="0"/>
          </a:p>
          <a:p>
            <a:pPr lvl="2"/>
            <a:endParaRPr lang="nl-BE" dirty="0"/>
          </a:p>
          <a:p>
            <a:pPr lvl="2"/>
            <a:r>
              <a:rPr lang="nl-BE" sz="7200" b="1" dirty="0"/>
              <a:t>Meldingen steeds rechtstreeks en bij voorkeur via noodnummer 101/112 aan de politie en dus NIET via de coördinator</a:t>
            </a:r>
          </a:p>
          <a:p>
            <a:pPr marL="914400" lvl="2" indent="0">
              <a:buNone/>
            </a:pPr>
            <a:endParaRPr lang="nl-BE" sz="3300" b="1"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endParaRPr lang="nl-BE" sz="3300" dirty="0"/>
          </a:p>
          <a:p>
            <a:pPr lvl="2"/>
            <a:r>
              <a:rPr lang="nl-BE" sz="7200" b="1" dirty="0"/>
              <a:t>De informatie dient ook onmiddellijk na het opmerken te worden doorgegeven</a:t>
            </a:r>
          </a:p>
          <a:p>
            <a:pPr lvl="7"/>
            <a:endParaRPr lang="nl-BE" sz="7200"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8" name="Pijl: rechts 7"/>
          <p:cNvSpPr/>
          <p:nvPr/>
        </p:nvSpPr>
        <p:spPr>
          <a:xfrm>
            <a:off x="7121770"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9693" y="2875084"/>
            <a:ext cx="3332578" cy="2053690"/>
          </a:xfrm>
          <a:prstGeom prst="rect">
            <a:avLst/>
          </a:prstGeom>
        </p:spPr>
      </p:pic>
      <p:pic>
        <p:nvPicPr>
          <p:cNvPr id="4" name="Afbeelding 6">
            <a:extLst>
              <a:ext uri="{FF2B5EF4-FFF2-40B4-BE49-F238E27FC236}">
                <a16:creationId xmlns:a16="http://schemas.microsoft.com/office/drawing/2014/main" id="{87E6E8ED-1B5C-4BEC-B1ED-14F3A857D215}"/>
              </a:ext>
            </a:extLst>
          </p:cNvPr>
          <p:cNvPicPr>
            <a:picLocks noChangeAspect="1"/>
          </p:cNvPicPr>
          <p:nvPr/>
        </p:nvPicPr>
        <p:blipFill>
          <a:blip r:embed="rId4"/>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3595020483"/>
      </p:ext>
    </p:extLst>
  </p:cSld>
  <p:clrMapOvr>
    <a:masterClrMapping/>
  </p:clrMapOvr>
  <mc:AlternateContent xmlns:mc="http://schemas.openxmlformats.org/markup-compatibility/2006" xmlns:p14="http://schemas.microsoft.com/office/powerpoint/2010/main">
    <mc:Choice Requires="p14">
      <p:transition spd="slow" p14:dur="2000" advTm="11647"/>
    </mc:Choice>
    <mc:Fallback xmlns="">
      <p:transition spd="slow" advTm="116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BINLEDEN           POLITIE </a:t>
            </a:r>
          </a:p>
        </p:txBody>
      </p:sp>
      <p:sp>
        <p:nvSpPr>
          <p:cNvPr id="5" name="Tijdelijke aanduiding voor inhoud 4"/>
          <p:cNvSpPr>
            <a:spLocks noGrp="1"/>
          </p:cNvSpPr>
          <p:nvPr>
            <p:ph idx="1"/>
          </p:nvPr>
        </p:nvSpPr>
        <p:spPr/>
        <p:txBody>
          <a:bodyPr>
            <a:normAutofit fontScale="47500" lnSpcReduction="20000"/>
          </a:bodyPr>
          <a:lstStyle/>
          <a:p>
            <a:pPr lvl="1"/>
            <a:r>
              <a:rPr lang="nl-BE" sz="5100" b="1" dirty="0"/>
              <a:t>Adequaat reageren op een BIN-oproep</a:t>
            </a:r>
            <a:endParaRPr lang="nl-BE" sz="5100" dirty="0"/>
          </a:p>
          <a:p>
            <a:pPr lvl="2"/>
            <a:endParaRPr lang="nl-BE" sz="2200" dirty="0"/>
          </a:p>
          <a:p>
            <a:pPr lvl="2"/>
            <a:endParaRPr lang="nl-BE" sz="2200" dirty="0"/>
          </a:p>
          <a:p>
            <a:pPr lvl="2"/>
            <a:r>
              <a:rPr lang="nl-BE" sz="3800" b="1" dirty="0"/>
              <a:t>Op een wettelijke doch efficiënte wijze reageren op oproepen</a:t>
            </a:r>
          </a:p>
          <a:p>
            <a:pPr lvl="2"/>
            <a:endParaRPr lang="nl-BE" sz="3800" b="1" dirty="0"/>
          </a:p>
          <a:p>
            <a:pPr lvl="2"/>
            <a:endParaRPr lang="nl-BE" sz="3800" b="1" dirty="0"/>
          </a:p>
          <a:p>
            <a:pPr lvl="2"/>
            <a:r>
              <a:rPr lang="nl-BE" sz="3800" b="1" dirty="0"/>
              <a:t>De voorgestelde maatregelen consequent naleven</a:t>
            </a:r>
          </a:p>
          <a:p>
            <a:pPr lvl="2"/>
            <a:endParaRPr lang="nl-BE" sz="3800" b="1" dirty="0"/>
          </a:p>
          <a:p>
            <a:pPr lvl="2"/>
            <a:endParaRPr lang="nl-BE" sz="3800" b="1" dirty="0"/>
          </a:p>
          <a:p>
            <a:pPr lvl="2"/>
            <a:r>
              <a:rPr lang="nl-BE" sz="3800" b="1" dirty="0"/>
              <a:t>Onmiddellijk reageren bij eventuele calamiteiten</a:t>
            </a:r>
          </a:p>
          <a:p>
            <a:pPr lvl="7"/>
            <a:endParaRPr lang="nl-BE" sz="2100"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8" name="Pijl: rechts 7"/>
          <p:cNvSpPr/>
          <p:nvPr/>
        </p:nvSpPr>
        <p:spPr>
          <a:xfrm>
            <a:off x="7121770"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B1122501-F881-49D4-8A89-5CBF88182066}"/>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113114515"/>
      </p:ext>
    </p:extLst>
  </p:cSld>
  <p:clrMapOvr>
    <a:masterClrMapping/>
  </p:clrMapOvr>
  <mc:AlternateContent xmlns:mc="http://schemas.openxmlformats.org/markup-compatibility/2006" xmlns:p14="http://schemas.microsoft.com/office/powerpoint/2010/main">
    <mc:Choice Requires="p14">
      <p:transition spd="slow" p14:dur="2000" advTm="10199"/>
    </mc:Choice>
    <mc:Fallback xmlns="">
      <p:transition spd="slow" advTm="101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animEffect transition="in" filter="fade">
                                      <p:cBhvr>
                                        <p:cTn id="19"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POLITIE           BINLEDEN </a:t>
            </a:r>
          </a:p>
        </p:txBody>
      </p:sp>
      <p:sp>
        <p:nvSpPr>
          <p:cNvPr id="5" name="Tijdelijke aanduiding voor inhoud 4"/>
          <p:cNvSpPr>
            <a:spLocks noGrp="1"/>
          </p:cNvSpPr>
          <p:nvPr>
            <p:ph idx="1"/>
          </p:nvPr>
        </p:nvSpPr>
        <p:spPr/>
        <p:txBody>
          <a:bodyPr vert="horz" lIns="91440" tIns="45720" rIns="91440" bIns="45720" rtlCol="0" anchor="t">
            <a:normAutofit fontScale="40000" lnSpcReduction="20000"/>
          </a:bodyPr>
          <a:lstStyle/>
          <a:p>
            <a:pPr lvl="1"/>
            <a:r>
              <a:rPr lang="nl-BE" sz="6000" b="1" dirty="0"/>
              <a:t>Verwachtingen van de BIN-leden</a:t>
            </a:r>
          </a:p>
          <a:p>
            <a:pPr lvl="2"/>
            <a:endParaRPr lang="nl-BE" dirty="0"/>
          </a:p>
          <a:p>
            <a:pPr lvl="2"/>
            <a:endParaRPr lang="nl-BE" dirty="0"/>
          </a:p>
          <a:p>
            <a:pPr lvl="2"/>
            <a:r>
              <a:rPr lang="nl-BE" sz="4500" b="1" dirty="0"/>
              <a:t>Bij calamiteiten in of in de omgeving van een BIN-zone een dringend bericht vanwege de politie</a:t>
            </a:r>
          </a:p>
          <a:p>
            <a:pPr lvl="2"/>
            <a:endParaRPr lang="nl-BE" sz="4500" b="1" dirty="0"/>
          </a:p>
          <a:p>
            <a:pPr lvl="2"/>
            <a:endParaRPr lang="nl-BE" sz="4500" b="1" dirty="0"/>
          </a:p>
          <a:p>
            <a:pPr lvl="2"/>
            <a:r>
              <a:rPr lang="nl-BE" sz="4500" b="1" dirty="0"/>
              <a:t>Ter beschikking stellen van niet-dringende berichtgeving (</a:t>
            </a:r>
            <a:r>
              <a:rPr lang="nl-BE" sz="4500" b="1" dirty="0" err="1"/>
              <a:t>vb</a:t>
            </a:r>
            <a:r>
              <a:rPr lang="nl-BE" sz="4500" b="1" dirty="0"/>
              <a:t> preventieberichten)</a:t>
            </a:r>
            <a:endParaRPr lang="nl-BE" sz="4500" b="1" dirty="0">
              <a:cs typeface="Calibri"/>
            </a:endParaRPr>
          </a:p>
          <a:p>
            <a:pPr lvl="2"/>
            <a:endParaRPr lang="nl-BE" sz="4500" b="1" dirty="0"/>
          </a:p>
          <a:p>
            <a:pPr marL="914400" lvl="2" indent="0">
              <a:buNone/>
            </a:pPr>
            <a:endParaRPr lang="nl-BE" sz="4500" b="1" dirty="0"/>
          </a:p>
          <a:p>
            <a:pPr lvl="2"/>
            <a:r>
              <a:rPr lang="nl-BE" sz="4500" b="1" dirty="0"/>
              <a:t>Feedback</a:t>
            </a:r>
          </a:p>
          <a:p>
            <a:pPr marL="457200" lvl="1" indent="0">
              <a:buNone/>
            </a:pPr>
            <a:endParaRPr lang="nl-BE" b="1"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8" name="Pijl: rechts 7"/>
          <p:cNvSpPr/>
          <p:nvPr/>
        </p:nvSpPr>
        <p:spPr>
          <a:xfrm>
            <a:off x="6734909"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F105512E-BCB2-4480-8B38-70A9307C6C5D}"/>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2828154940"/>
      </p:ext>
    </p:extLst>
  </p:cSld>
  <p:clrMapOvr>
    <a:masterClrMapping/>
  </p:clrMapOvr>
  <mc:AlternateContent xmlns:mc="http://schemas.openxmlformats.org/markup-compatibility/2006" xmlns:p14="http://schemas.microsoft.com/office/powerpoint/2010/main">
    <mc:Choice Requires="p14">
      <p:transition spd="slow" p14:dur="2000" advTm="10471"/>
    </mc:Choice>
    <mc:Fallback xmlns="">
      <p:transition spd="slow" advTm="104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POLITIE           BINLEDEN </a:t>
            </a:r>
          </a:p>
        </p:txBody>
      </p:sp>
      <p:sp>
        <p:nvSpPr>
          <p:cNvPr id="5" name="Tijdelijke aanduiding voor inhoud 4"/>
          <p:cNvSpPr>
            <a:spLocks noGrp="1"/>
          </p:cNvSpPr>
          <p:nvPr>
            <p:ph idx="1"/>
          </p:nvPr>
        </p:nvSpPr>
        <p:spPr/>
        <p:txBody>
          <a:bodyPr>
            <a:normAutofit fontScale="62500" lnSpcReduction="20000"/>
          </a:bodyPr>
          <a:lstStyle/>
          <a:p>
            <a:pPr lvl="1"/>
            <a:r>
              <a:rPr lang="nl-BE" sz="3800" b="1" dirty="0"/>
              <a:t>Dringend bericht van de politie bij calamiteiten</a:t>
            </a:r>
          </a:p>
          <a:p>
            <a:pPr lvl="2"/>
            <a:endParaRPr lang="nl-BE" dirty="0"/>
          </a:p>
          <a:p>
            <a:pPr lvl="2"/>
            <a:endParaRPr lang="nl-BE" dirty="0"/>
          </a:p>
          <a:p>
            <a:pPr lvl="2"/>
            <a:r>
              <a:rPr lang="nl-BE" sz="2900" b="1" dirty="0"/>
              <a:t>Bij vaststellingen op heterdaad of kort na de feiten wordt een dringende melding vanwege de politie verwacht</a:t>
            </a:r>
          </a:p>
          <a:p>
            <a:pPr lvl="2"/>
            <a:endParaRPr lang="nl-BE" sz="2900" b="1" dirty="0"/>
          </a:p>
          <a:p>
            <a:pPr lvl="2"/>
            <a:endParaRPr lang="nl-BE" sz="2900" b="1" dirty="0"/>
          </a:p>
          <a:p>
            <a:pPr lvl="2"/>
            <a:r>
              <a:rPr lang="nl-BE" sz="2900" b="1" dirty="0"/>
              <a:t>De politie geeft dit door via een vooraf afgesproken werkwijze (ingesproken bericht, </a:t>
            </a:r>
            <a:r>
              <a:rPr lang="nl-BE" sz="2900" b="1" dirty="0" err="1"/>
              <a:t>text</a:t>
            </a:r>
            <a:r>
              <a:rPr lang="nl-BE" sz="2900" b="1" dirty="0"/>
              <a:t> </a:t>
            </a:r>
            <a:r>
              <a:rPr lang="nl-BE" sz="2900" b="1" dirty="0" err="1"/>
              <a:t>to</a:t>
            </a:r>
            <a:r>
              <a:rPr lang="nl-BE" sz="2900" b="1" dirty="0"/>
              <a:t> </a:t>
            </a:r>
            <a:r>
              <a:rPr lang="nl-BE" sz="2900" b="1" dirty="0" err="1"/>
              <a:t>voice</a:t>
            </a:r>
            <a:r>
              <a:rPr lang="nl-BE" sz="2900" b="1" dirty="0"/>
              <a:t>, SMS, CCM, </a:t>
            </a:r>
            <a:r>
              <a:rPr lang="nl-BE" sz="2900" b="1" dirty="0" err="1"/>
              <a:t>BE-Alert</a:t>
            </a:r>
            <a:r>
              <a:rPr lang="nl-BE" sz="2900" b="1" dirty="0"/>
              <a:t>, …)</a:t>
            </a:r>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9" name="Pijl: rechts 8"/>
          <p:cNvSpPr/>
          <p:nvPr/>
        </p:nvSpPr>
        <p:spPr>
          <a:xfrm>
            <a:off x="6734909"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A2BCD301-D817-4E6C-B913-426CE1AF922C}"/>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925152661"/>
      </p:ext>
    </p:extLst>
  </p:cSld>
  <p:clrMapOvr>
    <a:masterClrMapping/>
  </p:clrMapOvr>
  <mc:AlternateContent xmlns:mc="http://schemas.openxmlformats.org/markup-compatibility/2006" xmlns:p14="http://schemas.microsoft.com/office/powerpoint/2010/main">
    <mc:Choice Requires="p14">
      <p:transition spd="slow" p14:dur="2000" advTm="8391"/>
    </mc:Choice>
    <mc:Fallback xmlns="">
      <p:transition spd="slow" advTm="83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POLITIE           BINLEDEN </a:t>
            </a:r>
          </a:p>
        </p:txBody>
      </p:sp>
      <p:sp>
        <p:nvSpPr>
          <p:cNvPr id="5" name="Tijdelijke aanduiding voor inhoud 4"/>
          <p:cNvSpPr>
            <a:spLocks noGrp="1"/>
          </p:cNvSpPr>
          <p:nvPr>
            <p:ph idx="1"/>
          </p:nvPr>
        </p:nvSpPr>
        <p:spPr/>
        <p:txBody>
          <a:bodyPr vert="horz" lIns="91440" tIns="45720" rIns="91440" bIns="45720" rtlCol="0" anchor="t">
            <a:normAutofit fontScale="47500" lnSpcReduction="20000"/>
          </a:bodyPr>
          <a:lstStyle/>
          <a:p>
            <a:pPr lvl="1"/>
            <a:r>
              <a:rPr lang="nl-BE" sz="4400" b="1" dirty="0"/>
              <a:t>Ter beschikking stellen van niet-dringende berichten</a:t>
            </a:r>
          </a:p>
          <a:p>
            <a:pPr lvl="2"/>
            <a:endParaRPr lang="nl-BE" sz="3400" dirty="0"/>
          </a:p>
          <a:p>
            <a:pPr lvl="2"/>
            <a:r>
              <a:rPr lang="nl-BE" sz="3400" b="1" dirty="0"/>
              <a:t>Preventieberichten (diefstalpreventie, vakantietoezicht, donkere dagen, cybercriminaliteit, gauwdiefstal, diefstal met list …)</a:t>
            </a:r>
            <a:endParaRPr lang="nl-BE" sz="3400" b="1" dirty="0">
              <a:ea typeface="Calibri"/>
              <a:cs typeface="Calibri"/>
            </a:endParaRPr>
          </a:p>
          <a:p>
            <a:pPr lvl="2"/>
            <a:endParaRPr lang="nl-BE" sz="3400" b="1" dirty="0">
              <a:ea typeface="Calibri"/>
              <a:cs typeface="Calibri"/>
            </a:endParaRPr>
          </a:p>
          <a:p>
            <a:pPr lvl="2"/>
            <a:r>
              <a:rPr lang="nl-BE" sz="3400" b="1" dirty="0"/>
              <a:t>Doorgave van specifieke modus operandi met eventueel begeleidende preventietips</a:t>
            </a:r>
            <a:endParaRPr lang="nl-BE" sz="3400" b="1" dirty="0">
              <a:ea typeface="Calibri"/>
              <a:cs typeface="Calibri"/>
            </a:endParaRPr>
          </a:p>
          <a:p>
            <a:pPr lvl="2"/>
            <a:endParaRPr lang="nl-BE" sz="3400" b="1" dirty="0">
              <a:ea typeface="Calibri"/>
              <a:cs typeface="Calibri"/>
            </a:endParaRPr>
          </a:p>
          <a:p>
            <a:pPr lvl="2"/>
            <a:r>
              <a:rPr lang="nl-BE" sz="3400" b="1" dirty="0"/>
              <a:t>Verwittiging bij een sterke verhoging van bepaalde vormen van criminaliteit</a:t>
            </a:r>
            <a:endParaRPr lang="nl-BE" sz="3400" b="1" dirty="0">
              <a:ea typeface="Calibri"/>
              <a:cs typeface="Calibri"/>
            </a:endParaRPr>
          </a:p>
          <a:p>
            <a:pPr lvl="2"/>
            <a:endParaRPr lang="nl-BE" sz="3400" b="1" dirty="0">
              <a:ea typeface="Calibri"/>
              <a:cs typeface="Calibri"/>
            </a:endParaRPr>
          </a:p>
          <a:p>
            <a:pPr lvl="2"/>
            <a:r>
              <a:rPr lang="nl-BE" sz="3400" b="1" dirty="0"/>
              <a:t>Deze berichten doorgeven via de coördinator op vooraf bepaalde werkwijze</a:t>
            </a:r>
            <a:endParaRPr lang="nl-BE" sz="3400" b="1" dirty="0">
              <a:ea typeface="Calibri"/>
              <a:cs typeface="Calibri"/>
            </a:endParaRPr>
          </a:p>
          <a:p>
            <a:pPr lvl="7"/>
            <a:endParaRPr lang="nl-BE" sz="2800" dirty="0">
              <a:ea typeface="Calibri"/>
              <a:cs typeface="Calibri"/>
            </a:endParaRPr>
          </a:p>
          <a:p>
            <a:pPr lvl="7"/>
            <a:endParaRPr lang="nl-BE" sz="2800" dirty="0">
              <a:ea typeface="Calibri"/>
              <a:cs typeface="Calibri"/>
            </a:endParaRPr>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8" name="Pijl: rechts 7"/>
          <p:cNvSpPr/>
          <p:nvPr/>
        </p:nvSpPr>
        <p:spPr>
          <a:xfrm>
            <a:off x="6734909"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7D3CCF41-1286-4326-9F18-E4945E0852BE}"/>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1560106482"/>
      </p:ext>
    </p:extLst>
  </p:cSld>
  <p:clrMapOvr>
    <a:masterClrMapping/>
  </p:clrMapOvr>
  <mc:AlternateContent xmlns:mc="http://schemas.openxmlformats.org/markup-compatibility/2006" xmlns:p14="http://schemas.microsoft.com/office/powerpoint/2010/main">
    <mc:Choice Requires="p14">
      <p:transition spd="slow" p14:dur="2000" advTm="14455"/>
    </mc:Choice>
    <mc:Fallback xmlns="">
      <p:transition spd="slow" advTm="144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FF3300"/>
                </a:solidFill>
              </a:rPr>
              <a:t>COMMUNICATIE POLITIE           BINLEDEN </a:t>
            </a:r>
          </a:p>
        </p:txBody>
      </p:sp>
      <p:sp>
        <p:nvSpPr>
          <p:cNvPr id="5" name="Tijdelijke aanduiding voor inhoud 4"/>
          <p:cNvSpPr>
            <a:spLocks noGrp="1"/>
          </p:cNvSpPr>
          <p:nvPr>
            <p:ph idx="1"/>
          </p:nvPr>
        </p:nvSpPr>
        <p:spPr/>
        <p:txBody>
          <a:bodyPr>
            <a:normAutofit fontScale="62500" lnSpcReduction="20000"/>
          </a:bodyPr>
          <a:lstStyle/>
          <a:p>
            <a:pPr lvl="1"/>
            <a:r>
              <a:rPr lang="nl-BE" sz="3800" b="1" dirty="0"/>
              <a:t>Feedback</a:t>
            </a:r>
          </a:p>
          <a:p>
            <a:pPr lvl="2"/>
            <a:endParaRPr lang="nl-BE" dirty="0"/>
          </a:p>
          <a:p>
            <a:pPr lvl="2"/>
            <a:r>
              <a:rPr lang="nl-BE" sz="2600" b="1" dirty="0"/>
              <a:t>Feedback over de BIN-oproepen door de politie</a:t>
            </a:r>
          </a:p>
          <a:p>
            <a:pPr lvl="2"/>
            <a:endParaRPr lang="nl-BE" sz="2600" b="1" dirty="0"/>
          </a:p>
          <a:p>
            <a:pPr lvl="2"/>
            <a:r>
              <a:rPr lang="nl-BE" sz="2600" b="1" dirty="0"/>
              <a:t>BIN-leden verwachten feedback over feiten die relevant kunnen zijn voor de BIN-werking</a:t>
            </a:r>
          </a:p>
          <a:p>
            <a:pPr lvl="2"/>
            <a:endParaRPr lang="nl-BE" sz="2600" b="1" dirty="0"/>
          </a:p>
          <a:p>
            <a:pPr lvl="2"/>
            <a:r>
              <a:rPr lang="nl-BE" sz="2600" b="1" dirty="0"/>
              <a:t>Feedback op de informatie aangereikt door het BIN aan de politie</a:t>
            </a:r>
          </a:p>
          <a:p>
            <a:pPr lvl="2"/>
            <a:endParaRPr lang="nl-BE" sz="2600" b="1" dirty="0"/>
          </a:p>
          <a:p>
            <a:pPr lvl="2"/>
            <a:r>
              <a:rPr lang="nl-BE" sz="2600" b="1" dirty="0"/>
              <a:t>Feedback over het al dan niet opstarten van een BIN</a:t>
            </a:r>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sp>
        <p:nvSpPr>
          <p:cNvPr id="8" name="Pijl: rechts 7"/>
          <p:cNvSpPr/>
          <p:nvPr/>
        </p:nvSpPr>
        <p:spPr>
          <a:xfrm>
            <a:off x="6734909" y="7855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Afbeelding 6">
            <a:extLst>
              <a:ext uri="{FF2B5EF4-FFF2-40B4-BE49-F238E27FC236}">
                <a16:creationId xmlns:a16="http://schemas.microsoft.com/office/drawing/2014/main" id="{BE1C60B1-10A8-4A35-A921-4FD22842EC2E}"/>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3871651170"/>
      </p:ext>
    </p:extLst>
  </p:cSld>
  <p:clrMapOvr>
    <a:masterClrMapping/>
  </p:clrMapOvr>
  <mc:AlternateContent xmlns:mc="http://schemas.openxmlformats.org/markup-compatibility/2006" xmlns:p14="http://schemas.microsoft.com/office/powerpoint/2010/main">
    <mc:Choice Requires="p14">
      <p:transition spd="slow" p14:dur="2000" advTm="14975"/>
    </mc:Choice>
    <mc:Fallback xmlns="">
      <p:transition spd="slow" advTm="14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BESLUIT TWEEWEGCOMMUNICATIE</a:t>
            </a:r>
          </a:p>
        </p:txBody>
      </p:sp>
      <p:sp>
        <p:nvSpPr>
          <p:cNvPr id="5" name="Tijdelijke aanduiding voor inhoud 4"/>
          <p:cNvSpPr>
            <a:spLocks noGrp="1"/>
          </p:cNvSpPr>
          <p:nvPr>
            <p:ph idx="1"/>
          </p:nvPr>
        </p:nvSpPr>
        <p:spPr/>
        <p:txBody>
          <a:bodyPr>
            <a:normAutofit fontScale="40000" lnSpcReduction="20000"/>
          </a:bodyPr>
          <a:lstStyle/>
          <a:p>
            <a:pPr marL="457200" lvl="1" indent="0">
              <a:buNone/>
            </a:pPr>
            <a:endParaRPr lang="nl-BE" dirty="0"/>
          </a:p>
          <a:p>
            <a:pPr marL="457200" lvl="1" indent="0">
              <a:buNone/>
            </a:pPr>
            <a:endParaRPr lang="nl-BE" dirty="0"/>
          </a:p>
          <a:p>
            <a:pPr marL="457200" lvl="1" indent="0">
              <a:buNone/>
            </a:pPr>
            <a:endParaRPr lang="nl-BE" dirty="0"/>
          </a:p>
          <a:p>
            <a:pPr marL="457200" lvl="1" indent="0">
              <a:buNone/>
            </a:pPr>
            <a:endParaRPr lang="nl-BE" dirty="0"/>
          </a:p>
          <a:p>
            <a:pPr marL="457200" lvl="1" indent="0">
              <a:buNone/>
            </a:pPr>
            <a:r>
              <a:rPr lang="nl-BE" sz="8000" dirty="0"/>
              <a:t>Het belang van tweewegcommunicatie kan niet voldoende benadrukt worden.  Het BIN en de politie hebben beiden hoge verwachtingen inzake deze communicatie.  Indien één van de partners geen of onvoldoende informatie doorspeelt, dan komt de goede werking van het BIN in het gedrang.</a:t>
            </a:r>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FC4FE5CB-78C5-4085-857F-ECDC578B20B8}"/>
              </a:ext>
            </a:extLst>
          </p:cNvPr>
          <p:cNvPicPr>
            <a:picLocks noChangeAspect="1"/>
          </p:cNvPicPr>
          <p:nvPr/>
        </p:nvPicPr>
        <p:blipFill>
          <a:blip r:embed="rId3"/>
          <a:stretch>
            <a:fillRect/>
          </a:stretch>
        </p:blipFill>
        <p:spPr>
          <a:xfrm>
            <a:off x="2047374" y="5616400"/>
            <a:ext cx="8207542" cy="1280040"/>
          </a:xfrm>
          <a:prstGeom prst="rect">
            <a:avLst/>
          </a:prstGeom>
        </p:spPr>
      </p:pic>
    </p:spTree>
    <p:custDataLst>
      <p:tags r:id="rId1"/>
    </p:custDataLst>
    <p:extLst>
      <p:ext uri="{BB962C8B-B14F-4D97-AF65-F5344CB8AC3E}">
        <p14:creationId xmlns:p14="http://schemas.microsoft.com/office/powerpoint/2010/main" val="545360192"/>
      </p:ext>
    </p:extLst>
  </p:cSld>
  <p:clrMapOvr>
    <a:masterClrMapping/>
  </p:clrMapOvr>
  <mc:AlternateContent xmlns:mc="http://schemas.openxmlformats.org/markup-compatibility/2006" xmlns:p14="http://schemas.microsoft.com/office/powerpoint/2010/main">
    <mc:Choice Requires="p14">
      <p:transition spd="slow" p14:dur="2000" advTm="7600"/>
    </mc:Choice>
    <mc:Fallback xmlns="">
      <p:transition spd="slow" advTm="7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BE" b="1" dirty="0">
                <a:solidFill>
                  <a:srgbClr val="FF3300"/>
                </a:solidFill>
              </a:rPr>
              <a:t>BIJKOMENDE INFORMATIE / VRAGEN</a:t>
            </a:r>
          </a:p>
        </p:txBody>
      </p:sp>
      <p:sp>
        <p:nvSpPr>
          <p:cNvPr id="5" name="Tijdelijke aanduiding voor inhoud 4"/>
          <p:cNvSpPr>
            <a:spLocks noGrp="1"/>
          </p:cNvSpPr>
          <p:nvPr>
            <p:ph idx="1"/>
          </p:nvPr>
        </p:nvSpPr>
        <p:spPr/>
        <p:txBody>
          <a:bodyPr vert="horz" lIns="91440" tIns="45720" rIns="91440" bIns="45720" rtlCol="0" anchor="t">
            <a:normAutofit fontScale="25000" lnSpcReduction="20000"/>
          </a:bodyPr>
          <a:lstStyle/>
          <a:p>
            <a:pPr lvl="7"/>
            <a:endParaRPr lang="nl-BE" dirty="0"/>
          </a:p>
          <a:p>
            <a:pPr lvl="1"/>
            <a:endParaRPr lang="nl-BE" dirty="0"/>
          </a:p>
          <a:p>
            <a:pPr lvl="1"/>
            <a:endParaRPr lang="nl-BE" dirty="0"/>
          </a:p>
          <a:p>
            <a:pPr lvl="1"/>
            <a:endParaRPr lang="nl-BE" dirty="0"/>
          </a:p>
          <a:p>
            <a:pPr lvl="1"/>
            <a:r>
              <a:rPr lang="nl-BE" sz="8000" b="1" dirty="0"/>
              <a:t>V.Z.W. BIN KENNISCENTRUM</a:t>
            </a:r>
          </a:p>
          <a:p>
            <a:pPr lvl="2"/>
            <a:r>
              <a:rPr lang="nl-BE" sz="6400" dirty="0">
                <a:hlinkClick r:id="rId2"/>
              </a:rPr>
              <a:t>info@bin.plp.be</a:t>
            </a:r>
            <a:endParaRPr lang="nl-BE" sz="6400" dirty="0"/>
          </a:p>
          <a:p>
            <a:pPr lvl="2"/>
            <a:r>
              <a:rPr lang="nl-BE" sz="6400" dirty="0">
                <a:hlinkClick r:id="rId3"/>
              </a:rPr>
              <a:t>bg@bin-plp.be</a:t>
            </a:r>
            <a:endParaRPr lang="nl-BE" sz="6400" dirty="0"/>
          </a:p>
          <a:p>
            <a:pPr lvl="2"/>
            <a:r>
              <a:rPr lang="nl-BE" sz="6400" dirty="0">
                <a:hlinkClick r:id="rId4"/>
              </a:rPr>
              <a:t>www.bin-plp.be</a:t>
            </a:r>
            <a:endParaRPr lang="nl-BE" sz="6400" dirty="0"/>
          </a:p>
          <a:p>
            <a:pPr lvl="1"/>
            <a:endParaRPr lang="nl-BE" dirty="0"/>
          </a:p>
          <a:p>
            <a:pPr lvl="1"/>
            <a:endParaRPr lang="nl-BE" dirty="0"/>
          </a:p>
          <a:p>
            <a:pPr lvl="1"/>
            <a:endParaRPr lang="nl-BE" dirty="0"/>
          </a:p>
          <a:p>
            <a:pPr lvl="1"/>
            <a:endParaRPr lang="nl-BE" dirty="0"/>
          </a:p>
          <a:p>
            <a:pPr lvl="1"/>
            <a:r>
              <a:rPr lang="nl-BE" sz="8000" b="1" dirty="0"/>
              <a:t>F.O.D. BINNENLANDSE ZAKEN (Directie Lokale en Integrale Veiligheid)</a:t>
            </a:r>
            <a:endParaRPr lang="nl-BE" sz="6400" dirty="0"/>
          </a:p>
          <a:p>
            <a:pPr lvl="2"/>
            <a:r>
              <a:rPr lang="nl-BE" sz="6400" dirty="0">
                <a:hlinkClick r:id="rId5"/>
              </a:rPr>
              <a:t>www.besafe.be</a:t>
            </a:r>
            <a:r>
              <a:rPr lang="nl-BE" sz="6400" dirty="0"/>
              <a:t> </a:t>
            </a:r>
          </a:p>
          <a:p>
            <a:pPr marL="914400" lvl="2" indent="0">
              <a:buNone/>
            </a:pPr>
            <a:endParaRPr lang="nl-BE" dirty="0"/>
          </a:p>
          <a:p>
            <a:pPr lvl="2"/>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lvl="7"/>
            <a:endParaRPr lang="nl-BE" dirty="0"/>
          </a:p>
          <a:p>
            <a:pPr marL="3200400" lvl="7" indent="0">
              <a:buNone/>
            </a:pPr>
            <a:endParaRPr lang="nl-BE" dirty="0"/>
          </a:p>
          <a:p>
            <a:pPr marL="3200400" lvl="7" indent="0">
              <a:buNone/>
            </a:pPr>
            <a:endParaRPr lang="nl-BE" dirty="0"/>
          </a:p>
          <a:p>
            <a:pPr marL="3200400" lvl="7" indent="0">
              <a:buNone/>
            </a:pPr>
            <a:r>
              <a:rPr lang="nl-BE" dirty="0"/>
              <a:t>							</a:t>
            </a:r>
          </a:p>
        </p:txBody>
      </p:sp>
      <p:pic>
        <p:nvPicPr>
          <p:cNvPr id="3" name="Afbeelding 6">
            <a:extLst>
              <a:ext uri="{FF2B5EF4-FFF2-40B4-BE49-F238E27FC236}">
                <a16:creationId xmlns:a16="http://schemas.microsoft.com/office/drawing/2014/main" id="{E75EE96F-B749-485B-8052-A1A697810269}"/>
              </a:ext>
            </a:extLst>
          </p:cNvPr>
          <p:cNvPicPr>
            <a:picLocks noChangeAspect="1"/>
          </p:cNvPicPr>
          <p:nvPr/>
        </p:nvPicPr>
        <p:blipFill>
          <a:blip r:embed="rId6"/>
          <a:stretch>
            <a:fillRect/>
          </a:stretch>
        </p:blipFill>
        <p:spPr>
          <a:xfrm>
            <a:off x="2047374" y="5616400"/>
            <a:ext cx="8207542" cy="1280040"/>
          </a:xfrm>
          <a:prstGeom prst="rect">
            <a:avLst/>
          </a:prstGeom>
        </p:spPr>
      </p:pic>
    </p:spTree>
    <p:extLst>
      <p:ext uri="{BB962C8B-B14F-4D97-AF65-F5344CB8AC3E}">
        <p14:creationId xmlns:p14="http://schemas.microsoft.com/office/powerpoint/2010/main" val="4278626081"/>
      </p:ext>
    </p:extLst>
  </p:cSld>
  <p:clrMapOvr>
    <a:masterClrMapping/>
  </p:clrMapOvr>
  <mc:AlternateContent xmlns:mc="http://schemas.openxmlformats.org/markup-compatibility/2006" xmlns:p14="http://schemas.microsoft.com/office/powerpoint/2010/main">
    <mc:Choice Requires="p14">
      <p:transition spd="slow" p14:dur="2000" advTm="12762"/>
    </mc:Choice>
    <mc:Fallback xmlns="">
      <p:transition spd="slow" advTm="1276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5|2.2"/>
</p:tagLst>
</file>

<file path=ppt/tags/tag2.xml><?xml version="1.0" encoding="utf-8"?>
<p:tagLst xmlns:a="http://schemas.openxmlformats.org/drawingml/2006/main" xmlns:r="http://schemas.openxmlformats.org/officeDocument/2006/relationships" xmlns:p="http://schemas.openxmlformats.org/presentationml/2006/main">
  <p:tag name="TIMING" val="|1.5|2.2"/>
</p:tagLst>
</file>

<file path=ppt/tags/tag3.xml><?xml version="1.0" encoding="utf-8"?>
<p:tagLst xmlns:a="http://schemas.openxmlformats.org/drawingml/2006/main" xmlns:r="http://schemas.openxmlformats.org/officeDocument/2006/relationships" xmlns:p="http://schemas.openxmlformats.org/presentationml/2006/main">
  <p:tag name="TIMING" val="|1.5|2.2"/>
</p:tagLst>
</file>

<file path=ppt/tags/tag4.xml><?xml version="1.0" encoding="utf-8"?>
<p:tagLst xmlns:a="http://schemas.openxmlformats.org/drawingml/2006/main" xmlns:r="http://schemas.openxmlformats.org/officeDocument/2006/relationships" xmlns:p="http://schemas.openxmlformats.org/presentationml/2006/main">
  <p:tag name="TIMING" val="|1.5|2.2"/>
</p:tagLst>
</file>

<file path=ppt/tags/tag5.xml><?xml version="1.0" encoding="utf-8"?>
<p:tagLst xmlns:a="http://schemas.openxmlformats.org/drawingml/2006/main" xmlns:r="http://schemas.openxmlformats.org/officeDocument/2006/relationships" xmlns:p="http://schemas.openxmlformats.org/presentationml/2006/main">
  <p:tag name="TIMING" val="|2.6|2|1.9|1.7|1.8"/>
</p:tagLst>
</file>

<file path=ppt/tags/tag6.xml><?xml version="1.0" encoding="utf-8"?>
<p:tagLst xmlns:a="http://schemas.openxmlformats.org/drawingml/2006/main" xmlns:r="http://schemas.openxmlformats.org/officeDocument/2006/relationships" xmlns:p="http://schemas.openxmlformats.org/presentationml/2006/main">
  <p:tag name="TIMING" val="|2.1|1.6|1.6"/>
</p:tagLst>
</file>

<file path=ppt/tags/tag7.xml><?xml version="1.0" encoding="utf-8"?>
<p:tagLst xmlns:a="http://schemas.openxmlformats.org/drawingml/2006/main" xmlns:r="http://schemas.openxmlformats.org/officeDocument/2006/relationships" xmlns:p="http://schemas.openxmlformats.org/presentationml/2006/main">
  <p:tag name="TIMING" val="|1.7|1.4|1.2|1.3|1.5"/>
</p:tagLst>
</file>

<file path=ppt/tags/tag8.xml><?xml version="1.0" encoding="utf-8"?>
<p:tagLst xmlns:a="http://schemas.openxmlformats.org/drawingml/2006/main" xmlns:r="http://schemas.openxmlformats.org/officeDocument/2006/relationships" xmlns:p="http://schemas.openxmlformats.org/presentationml/2006/main">
  <p:tag name="TIMING" val="|2.1|1.4|1.5"/>
</p:tagLst>
</file>

<file path=ppt/tags/tag9.xml><?xml version="1.0" encoding="utf-8"?>
<p:tagLst xmlns:a="http://schemas.openxmlformats.org/drawingml/2006/main" xmlns:r="http://schemas.openxmlformats.org/officeDocument/2006/relationships" xmlns:p="http://schemas.openxmlformats.org/presentationml/2006/main">
  <p:tag name="TIMING" val="|1.9|1.4|1.7|1.7"/>
</p:tagLst>
</file>

<file path=ppt/tags/tag10.xml><?xml version="1.0" encoding="utf-8"?>
<p:tagLst xmlns:a="http://schemas.openxmlformats.org/drawingml/2006/main" xmlns:r="http://schemas.openxmlformats.org/officeDocument/2006/relationships" xmlns:p="http://schemas.openxmlformats.org/presentationml/2006/main">
  <p:tag name="TIMING" val="|1.5|1.4|1.3|1.3|2.1"/>
</p:tagLst>
</file>

<file path=ppt/tags/tag11.xml><?xml version="1.0" encoding="utf-8"?>
<p:tagLst xmlns:a="http://schemas.openxmlformats.org/drawingml/2006/main" xmlns:r="http://schemas.openxmlformats.org/officeDocument/2006/relationships" xmlns:p="http://schemas.openxmlformats.org/presentationml/2006/main">
  <p:tag name="TIMING" val="|1.6|1.6|1.3"/>
</p:tagLst>
</file>

<file path=ppt/tags/tag12.xml><?xml version="1.0" encoding="utf-8"?>
<p:tagLst xmlns:a="http://schemas.openxmlformats.org/drawingml/2006/main" xmlns:r="http://schemas.openxmlformats.org/officeDocument/2006/relationships" xmlns:p="http://schemas.openxmlformats.org/presentationml/2006/main">
  <p:tag name="TIMING" val="|1.5|2.2"/>
</p:tagLst>
</file>

<file path=ppt/tags/tag13.xml><?xml version="1.0" encoding="utf-8"?>
<p:tagLst xmlns:a="http://schemas.openxmlformats.org/drawingml/2006/main" xmlns:r="http://schemas.openxmlformats.org/officeDocument/2006/relationships" xmlns:p="http://schemas.openxmlformats.org/presentationml/2006/main">
  <p:tag name="TIMING" val="|1.8|1.7|1.6|3.8"/>
</p:tagLst>
</file>

<file path=ppt/tags/tag14.xml><?xml version="1.0" encoding="utf-8"?>
<p:tagLst xmlns:a="http://schemas.openxmlformats.org/drawingml/2006/main" xmlns:r="http://schemas.openxmlformats.org/officeDocument/2006/relationships" xmlns:p="http://schemas.openxmlformats.org/presentationml/2006/main">
  <p:tag name="TIMING" val="|1.5"/>
</p:tagLst>
</file>

<file path=ppt/tags/tag15.xml><?xml version="1.0" encoding="utf-8"?>
<p:tagLst xmlns:a="http://schemas.openxmlformats.org/drawingml/2006/main" xmlns:r="http://schemas.openxmlformats.org/officeDocument/2006/relationships" xmlns:p="http://schemas.openxmlformats.org/presentationml/2006/main">
  <p:tag name="TIMING" val="|1.5|2.4|1.2|2.1|1"/>
</p:tagLst>
</file>

<file path=ppt/tags/tag16.xml><?xml version="1.0" encoding="utf-8"?>
<p:tagLst xmlns:a="http://schemas.openxmlformats.org/drawingml/2006/main" xmlns:r="http://schemas.openxmlformats.org/officeDocument/2006/relationships" xmlns:p="http://schemas.openxmlformats.org/presentationml/2006/main">
  <p:tag name="TIMING" val="|1.8|1.5|1.6|1.3"/>
</p:tagLst>
</file>

<file path=ppt/tags/tag17.xml><?xml version="1.0" encoding="utf-8"?>
<p:tagLst xmlns:a="http://schemas.openxmlformats.org/drawingml/2006/main" xmlns:r="http://schemas.openxmlformats.org/officeDocument/2006/relationships" xmlns:p="http://schemas.openxmlformats.org/presentationml/2006/main">
  <p:tag name="TIMING" val="|2.2|1.6|4|2.3"/>
</p:tagLst>
</file>

<file path=ppt/tags/tag18.xml><?xml version="1.0" encoding="utf-8"?>
<p:tagLst xmlns:a="http://schemas.openxmlformats.org/drawingml/2006/main" xmlns:r="http://schemas.openxmlformats.org/officeDocument/2006/relationships" xmlns:p="http://schemas.openxmlformats.org/presentationml/2006/main">
  <p:tag name="TIMING" val="|1.5|1.8|3.1|1.9"/>
</p:tagLst>
</file>

<file path=ppt/tags/tag19.xml><?xml version="1.0" encoding="utf-8"?>
<p:tagLst xmlns:a="http://schemas.openxmlformats.org/drawingml/2006/main" xmlns:r="http://schemas.openxmlformats.org/officeDocument/2006/relationships" xmlns:p="http://schemas.openxmlformats.org/presentationml/2006/main">
  <p:tag name="TIMING" val="|1.4|1.8|2.7|1.9"/>
</p:tagLst>
</file>

<file path=ppt/tags/tag20.xml><?xml version="1.0" encoding="utf-8"?>
<p:tagLst xmlns:a="http://schemas.openxmlformats.org/drawingml/2006/main" xmlns:r="http://schemas.openxmlformats.org/officeDocument/2006/relationships" xmlns:p="http://schemas.openxmlformats.org/presentationml/2006/main">
  <p:tag name="TIMING" val="|1.6|1.9|2.6|2"/>
</p:tagLst>
</file>

<file path=ppt/tags/tag21.xml><?xml version="1.0" encoding="utf-8"?>
<p:tagLst xmlns:a="http://schemas.openxmlformats.org/drawingml/2006/main" xmlns:r="http://schemas.openxmlformats.org/officeDocument/2006/relationships" xmlns:p="http://schemas.openxmlformats.org/presentationml/2006/main">
  <p:tag name="TIMING" val="|1.4|2.6|2.1"/>
</p:tagLst>
</file>

<file path=ppt/tags/tag22.xml><?xml version="1.0" encoding="utf-8"?>
<p:tagLst xmlns:a="http://schemas.openxmlformats.org/drawingml/2006/main" xmlns:r="http://schemas.openxmlformats.org/officeDocument/2006/relationships" xmlns:p="http://schemas.openxmlformats.org/presentationml/2006/main">
  <p:tag name="TIMING" val="|1.5|2.2|2.7|2.6|2.4"/>
</p:tagLst>
</file>

<file path=ppt/tags/tag23.xml><?xml version="1.0" encoding="utf-8"?>
<p:tagLst xmlns:a="http://schemas.openxmlformats.org/drawingml/2006/main" xmlns:r="http://schemas.openxmlformats.org/officeDocument/2006/relationships" xmlns:p="http://schemas.openxmlformats.org/presentationml/2006/main">
  <p:tag name="TIMING" val="|1.2|2|2.3|2.3|3.5"/>
</p:tagLst>
</file>

<file path=ppt/tags/tag24.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C81E9AC3D374498385BDE03195159F" ma:contentTypeVersion="15" ma:contentTypeDescription="Een nieuw document maken." ma:contentTypeScope="" ma:versionID="740ccd277fccf007abb94912525520e6">
  <xsd:schema xmlns:xsd="http://www.w3.org/2001/XMLSchema" xmlns:xs="http://www.w3.org/2001/XMLSchema" xmlns:p="http://schemas.microsoft.com/office/2006/metadata/properties" xmlns:ns2="f6d69b1a-891d-4d2d-8157-a56b543493a0" xmlns:ns3="33d009ac-e139-4d43-807c-84257eab0762" targetNamespace="http://schemas.microsoft.com/office/2006/metadata/properties" ma:root="true" ma:fieldsID="7da0b784ad20412ef7ac3cb46110bbae" ns2:_="" ns3:_="">
    <xsd:import namespace="f6d69b1a-891d-4d2d-8157-a56b543493a0"/>
    <xsd:import namespace="33d009ac-e139-4d43-807c-84257eab076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69b1a-891d-4d2d-8157-a56b543493a0"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TaxCatchAll" ma:index="21" nillable="true" ma:displayName="Taxonomy Catch All Column" ma:hidden="true" ma:list="{5346c254-66e4-48f9-b8e1-42a788127474}" ma:internalName="TaxCatchAll" ma:showField="CatchAllData" ma:web="f6d69b1a-891d-4d2d-8157-a56b543493a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3d009ac-e139-4d43-807c-84257eab076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49536540-0164-4540-83b4-850482247d4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d69b1a-891d-4d2d-8157-a56b543493a0" xsi:nil="true"/>
    <lcf76f155ced4ddcb4097134ff3c332f xmlns="33d009ac-e139-4d43-807c-84257eab076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7472B2E-961D-493A-85DB-912E9F6D58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d69b1a-891d-4d2d-8157-a56b543493a0"/>
    <ds:schemaRef ds:uri="33d009ac-e139-4d43-807c-84257eab07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926996-C99E-4E68-A314-3F376DD3165C}">
  <ds:schemaRefs>
    <ds:schemaRef ds:uri="http://schemas.microsoft.com/sharepoint/v3/contenttype/forms"/>
  </ds:schemaRefs>
</ds:datastoreItem>
</file>

<file path=customXml/itemProps3.xml><?xml version="1.0" encoding="utf-8"?>
<ds:datastoreItem xmlns:ds="http://schemas.openxmlformats.org/officeDocument/2006/customXml" ds:itemID="{1C763B8D-2673-45D6-99A2-2C45D8EB9027}">
  <ds:schemaRefs>
    <ds:schemaRef ds:uri="http://purl.org/dc/terms/"/>
    <ds:schemaRef ds:uri="http://schemas.openxmlformats.org/package/2006/metadata/core-properties"/>
    <ds:schemaRef ds:uri="33d009ac-e139-4d43-807c-84257eab0762"/>
    <ds:schemaRef ds:uri="http://schemas.microsoft.com/office/2006/documentManagement/types"/>
    <ds:schemaRef ds:uri="http://schemas.microsoft.com/office/infopath/2007/PartnerControls"/>
    <ds:schemaRef ds:uri="http://purl.org/dc/elements/1.1/"/>
    <ds:schemaRef ds:uri="http://schemas.microsoft.com/office/2006/metadata/properties"/>
    <ds:schemaRef ds:uri="f6d69b1a-891d-4d2d-8157-a56b543493a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TotalTime>
  <Words>982</Words>
  <Application>Microsoft Macintosh PowerPoint</Application>
  <PresentationFormat>Breedbeeld</PresentationFormat>
  <Paragraphs>539</Paragraphs>
  <Slides>31</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31</vt:i4>
      </vt:variant>
    </vt:vector>
  </HeadingPairs>
  <TitlesOfParts>
    <vt:vector size="37" baseType="lpstr">
      <vt:lpstr>Arial</vt:lpstr>
      <vt:lpstr>Calibri</vt:lpstr>
      <vt:lpstr>Calibri Light</vt:lpstr>
      <vt:lpstr>Times New Roman</vt:lpstr>
      <vt:lpstr>Wingdings</vt:lpstr>
      <vt:lpstr>Kantoorthema</vt:lpstr>
      <vt:lpstr>BUURTINFORMATIENETWERKEN (BIN)</vt:lpstr>
      <vt:lpstr>WAT IS EEN BIN?</vt:lpstr>
      <vt:lpstr>GESCHIEDENIS</vt:lpstr>
      <vt:lpstr>GESCHIEDENIS</vt:lpstr>
      <vt:lpstr>PowerPoint-presentatie</vt:lpstr>
      <vt:lpstr>OMSCHRIJVING cfr Ministeriële omzendbrief dd 28/02/2019</vt:lpstr>
      <vt:lpstr>PARTICIPATIE</vt:lpstr>
      <vt:lpstr>PARTICIPATIE</vt:lpstr>
      <vt:lpstr>COMMUNICATIE</vt:lpstr>
      <vt:lpstr>PREVENTIE</vt:lpstr>
      <vt:lpstr>PowerPoint-presentatie</vt:lpstr>
      <vt:lpstr>PowerPoint-presentatie</vt:lpstr>
      <vt:lpstr>PowerPoint-presentatie</vt:lpstr>
      <vt:lpstr>PowerPoint-presentatie</vt:lpstr>
      <vt:lpstr>PowerPoint-presentatie</vt:lpstr>
      <vt:lpstr>DOELSTELLINGEN</vt:lpstr>
      <vt:lpstr>WAT IS EEN BIN ZEKER NIET cfr Wet op de Private Milities dd 29/07/1934 en Wet op het Politieambt dd 05/10/1992</vt:lpstr>
      <vt:lpstr>WAT IS EEN BIN ZEKER NIET</vt:lpstr>
      <vt:lpstr>ACTOREN</vt:lpstr>
      <vt:lpstr>ENKELE CIJFERS</vt:lpstr>
      <vt:lpstr>INFORMATIEUITWISSELING</vt:lpstr>
      <vt:lpstr>COMMUNICATIE BINLEDEN            POLITIE           </vt:lpstr>
      <vt:lpstr>COMMUNICATIE BINLEDEN           POLITIE       </vt:lpstr>
      <vt:lpstr>COMMUNICATIE BINLEDEN           POLITIE </vt:lpstr>
      <vt:lpstr>COMMUNICATIE BINLEDEN           POLITIE </vt:lpstr>
      <vt:lpstr>COMMUNICATIE POLITIE           BINLEDEN </vt:lpstr>
      <vt:lpstr>COMMUNICATIE POLITIE           BINLEDEN </vt:lpstr>
      <vt:lpstr>COMMUNICATIE POLITIE           BINLEDEN </vt:lpstr>
      <vt:lpstr>COMMUNICATIE POLITIE           BINLEDEN </vt:lpstr>
      <vt:lpstr>BESLUIT TWEEWEGCOMMUNICATIE</vt:lpstr>
      <vt:lpstr>BIJKOMENDE INFORMATIE / 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BuurtInformatieNetwerken (BIN)</dc:title>
  <dc:creator>benno gekiere</dc:creator>
  <cp:lastModifiedBy>Patrick Mariën</cp:lastModifiedBy>
  <cp:revision>193</cp:revision>
  <cp:lastPrinted>2017-11-07T15:57:16Z</cp:lastPrinted>
  <dcterms:created xsi:type="dcterms:W3CDTF">2016-09-23T07:17:17Z</dcterms:created>
  <dcterms:modified xsi:type="dcterms:W3CDTF">2026-08-14T09:10:41Z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0x01010021C81E9AC3D374498385BDE03195159F</vt:lpwstr>
  </property>
  <property fmtid="{D5CDD505-2E9C-101B-9397-08002B2CF9AE}" pid="3" name="AuthorIds_UIVersion_2048">
    <vt:lpwstr>12</vt:lpwstr>
  </property>
  <property fmtid="{D5CDD505-2E9C-101B-9397-08002B2CF9AE}" pid="4" name="MediaServiceImageTags">
    <vt:lpwstr/>
  </property>
</Properties>
</file>